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2" r:id="rId5"/>
    <p:sldId id="261" r:id="rId6"/>
    <p:sldId id="262" r:id="rId7"/>
    <p:sldId id="285" r:id="rId8"/>
    <p:sldId id="273" r:id="rId9"/>
    <p:sldId id="274" r:id="rId10"/>
    <p:sldId id="275" r:id="rId11"/>
    <p:sldId id="276" r:id="rId12"/>
    <p:sldId id="278" r:id="rId13"/>
    <p:sldId id="277" r:id="rId14"/>
    <p:sldId id="260" r:id="rId15"/>
    <p:sldId id="281" r:id="rId16"/>
    <p:sldId id="282" r:id="rId17"/>
    <p:sldId id="283" r:id="rId18"/>
    <p:sldId id="287" r:id="rId19"/>
    <p:sldId id="290" r:id="rId20"/>
    <p:sldId id="291" r:id="rId21"/>
    <p:sldId id="269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DM Sans" pitchFamily="2" charset="0"/>
      <p:regular r:id="rId30"/>
      <p:bold r:id="rId31"/>
      <p:italic r:id="rId32"/>
      <p:boldItalic r:id="rId33"/>
    </p:embeddedFont>
    <p:embeddedFont>
      <p:font typeface="G마켓 산스 TTF Bold" panose="02000000000000000000" pitchFamily="2" charset="-127"/>
      <p:regular r:id="rId34"/>
      <p:bold r:id="rId35"/>
      <p:italic r:id="rId36"/>
      <p:boldItalic r:id="rId37"/>
    </p:embeddedFont>
    <p:embeddedFont>
      <p:font typeface="G마켓 산스 TTF Medium" panose="02000000000000000000" pitchFamily="2" charset="-127"/>
      <p:regular r:id="rId38"/>
      <p:bold r:id="rId39"/>
      <p:italic r:id="rId40"/>
      <p:boldItalic r:id="rId41"/>
    </p:embeddedFont>
    <p:embeddedFont>
      <p:font typeface="NEXON Lv2 Gothic OTF Medium" panose="00000600000000000000" pitchFamily="50" charset="-127"/>
      <p:regular r:id="rId42"/>
    </p:embeddedFont>
    <p:embeddedFont>
      <p:font typeface="나눔스퀘어_ac" panose="020B0600000101010101" pitchFamily="50" charset="-127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배달의민족 도현" panose="020B0600000101010101" pitchFamily="50" charset="-127"/>
      <p:regular r:id="rId49"/>
      <p:bold r:id="rId50"/>
      <p:italic r:id="rId51"/>
      <p:boldItalic r:id="rId52"/>
    </p:embeddedFont>
    <p:embeddedFont>
      <p:font typeface="아리따-돋움(TTF)-Bold" panose="02020603020101020101" pitchFamily="18" charset="-127"/>
      <p:regular r:id="rId53"/>
      <p:bold r:id="rId54"/>
      <p:italic r:id="rId55"/>
      <p:boldItalic r:id="rId5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4960151-3C93-CB45-A67F-7595EBB8DF81}">
          <p14:sldIdLst>
            <p14:sldId id="256"/>
            <p14:sldId id="257"/>
            <p14:sldId id="258"/>
            <p14:sldId id="272"/>
            <p14:sldId id="261"/>
            <p14:sldId id="262"/>
            <p14:sldId id="285"/>
            <p14:sldId id="273"/>
          </p14:sldIdLst>
        </p14:section>
        <p14:section name="제목 없는 구역" id="{D1FED097-31EB-0648-ACE6-1F6AF718601E}">
          <p14:sldIdLst>
            <p14:sldId id="274"/>
            <p14:sldId id="275"/>
            <p14:sldId id="276"/>
            <p14:sldId id="278"/>
            <p14:sldId id="277"/>
            <p14:sldId id="260"/>
            <p14:sldId id="281"/>
            <p14:sldId id="282"/>
            <p14:sldId id="283"/>
            <p14:sldId id="287"/>
            <p14:sldId id="290"/>
            <p14:sldId id="29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DAD9DD"/>
    <a:srgbClr val="F9F8FD"/>
    <a:srgbClr val="FF8961"/>
    <a:srgbClr val="F4F4F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1" autoAdjust="0"/>
    <p:restoredTop sz="93499" autoAdjust="0"/>
  </p:normalViewPr>
  <p:slideViewPr>
    <p:cSldViewPr snapToGrid="0" snapToObjects="1">
      <p:cViewPr>
        <p:scale>
          <a:sx n="93" d="100"/>
          <a:sy n="93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16A92-E5DD-4B2F-AEA7-CEC60429F581}" type="datetimeFigureOut">
              <a:rPr lang="ko-KR" altLang="en-US" smtClean="0"/>
              <a:t>2022-11-27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5558A-4092-4A9C-8865-52C5A30E4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1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36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4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61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9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dirty="0"/>
              <a:t>1.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ore-KR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github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연동과정중에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IDE Tool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설정부분이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맞지않는부분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Eclipse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모듈관련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이 발생하여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Eclipse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로 형상관리가 불가능하다고 판단하여 </a:t>
            </a:r>
            <a:r>
              <a:rPr lang="en-US" altLang="ko-Kore-KR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Intellj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IDE Tool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로 환경설정을 맞춰 코드를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작성하게되었다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이부분은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Eclipse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관련 지식이 모자라다고 생각되어 추후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조금더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정보를 모아보려고 한다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ore-KR" sz="12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endParaRPr kumimoji="1" lang="en-US" altLang="en-US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dirty="0"/>
              <a:t>2.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 git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을사용하면서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branch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를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나누지않았던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부분이아쉬웠다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처음에는 패키지단위로 나눠서 제작하기때문에 굳이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branch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를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만들지않아도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된다고 판단하였으나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branch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를 이용했다면 서로의 기능을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merge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할수있는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부분도 있었기에 아쉽다고 생각했다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다음부터는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branch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를 나누고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merge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시킬수있도록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해야겠다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75000"/>
                </a:schemeClr>
              </a:solidFill>
            </a:endParaRPr>
          </a:p>
          <a:p>
            <a:pPr algn="just">
              <a:spcAft>
                <a:spcPts val="900"/>
              </a:spcAft>
            </a:pP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3.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 Socket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에서 연결이 끊김 이후의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상황에대한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부분이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어려웠던것같다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지금도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해결되지못하는부분은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Client Socket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이 강제적으로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끊기게되면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서버쪽의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ore-KR" sz="1200" dirty="0" err="1">
                <a:solidFill>
                  <a:schemeClr val="tx1">
                    <a:lumMod val="75000"/>
                  </a:schemeClr>
                </a:solidFill>
              </a:rPr>
              <a:t>Stream,Socket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이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Client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의    </a:t>
            </a:r>
            <a:r>
              <a:rPr lang="en-US" altLang="ko-Kore-KR" sz="1200" dirty="0" err="1">
                <a:solidFill>
                  <a:schemeClr val="tx1">
                    <a:lumMod val="75000"/>
                  </a:schemeClr>
                </a:solidFill>
              </a:rPr>
              <a:t>Stream,Socket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부분을  찾고 연결시키려고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하는부분은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고치지못했다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정상적으로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Client </a:t>
            </a:r>
            <a:r>
              <a:rPr lang="en-US" altLang="ko-Kore-KR" sz="1200" dirty="0" err="1">
                <a:solidFill>
                  <a:schemeClr val="tx1">
                    <a:lumMod val="75000"/>
                  </a:schemeClr>
                </a:solidFill>
              </a:rPr>
              <a:t>Socket,Stream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을 </a:t>
            </a:r>
            <a:r>
              <a:rPr lang="en-US" altLang="ko-Kore-KR" sz="1200" dirty="0">
                <a:solidFill>
                  <a:schemeClr val="tx1">
                    <a:lumMod val="75000"/>
                  </a:schemeClr>
                </a:solidFill>
              </a:rPr>
              <a:t>Close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시킨다면 해당문제는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발생하지않지만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이부분에 관해서도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조금더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찾아봐야할것같다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  <a:p>
            <a:pPr algn="just">
              <a:spcAft>
                <a:spcPts val="900"/>
              </a:spcAft>
            </a:pPr>
            <a:endParaRPr lang="en-US" altLang="ko-Kore-KR" sz="12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4. Socket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통신시 한글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깨짐현상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이부분은 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Encoding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문제로 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</a:rPr>
              <a:t>Client Receiver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에서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정의해줘야하는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부분이 있다는 부분은 알아냈지만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어떤형시으로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정의해야할지를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못찾아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</a:rPr>
              <a:t>아직수정하지못했다</a:t>
            </a:r>
            <a:endParaRPr lang="ko-KR" altLang="en-US" sz="1200" dirty="0">
              <a:solidFill>
                <a:schemeClr val="tx1">
                  <a:lumMod val="7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tx1">
                  <a:lumMod val="75000"/>
                </a:schemeClr>
              </a:solidFill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8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팀원이 작성한 게시판 코드를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보고 리뷰를 진행하며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서로의 코드가 어떤 방식으로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작동하는지를 파악할 수 있었고</a:t>
            </a:r>
          </a:p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코드 작성의 이유를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알기 쉽도록 주석을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사용하면 좋다는 점과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코드의 목적에 맞는 변수를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사용해야 한다는 점</a:t>
            </a:r>
          </a:p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보는 사람이 코드를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이해하기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쉽게끔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코드 가독성 고려하고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불필요한 내용은 최대한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삭제해야 한다는 점과</a:t>
            </a:r>
          </a:p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스캐너 </a:t>
            </a:r>
            <a:r>
              <a:rPr lang="en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nextInt()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사용 후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버퍼에 남은 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en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enter]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비워주기 위해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nextLine()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를 한 번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사용해 준다는 점 등</a:t>
            </a:r>
          </a:p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각자의 코드에서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아쉬웠던 부분이나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보완했으면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하는내용들을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공유하고피드백하는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시간을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가지는것이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중요하다는것을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알수있었다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ore-KR" sz="12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1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팀원이 작성한 게시판 코드를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보고 리뷰를 진행하며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서로의 코드가 어떤 방식으로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작동하는지를 파악할 수 있었고</a:t>
            </a:r>
          </a:p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코드 작성의 이유를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알기 쉽도록 주석을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사용하면 좋다는 점과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코드의 목적에 맞는 변수를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사용해야 한다는 점</a:t>
            </a:r>
          </a:p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보는 사람이 코드를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이해하기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쉽게끔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코드 가독성 고려하고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불필요한 내용은 최대한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삭제해야 한다는 점과</a:t>
            </a:r>
          </a:p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스캐너 </a:t>
            </a:r>
            <a:r>
              <a:rPr lang="en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nextInt()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사용 후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버퍼에 남은 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en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enter]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를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비워주기 위해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nextLine()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를 한 번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사용해 준다는 점 등</a:t>
            </a:r>
          </a:p>
          <a:p>
            <a:pPr marL="171450" indent="-171450" algn="just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각자의 코드에서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아쉬웠던 부분이나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보완했으면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하는내용들을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공유하고피드백하는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시간을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가지는것이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중요하다는것을</a:t>
            </a:r>
            <a:r>
              <a:rPr lang="ko-KR" altLang="en-US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알수있었다</a:t>
            </a:r>
            <a:r>
              <a:rPr lang="en-US" altLang="ko-KR" sz="12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ore-KR" sz="12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4DC9A-C3F3-2F27-AE9E-732317A74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584779-EDC5-F3C0-525D-CFE81899F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B1390-B60B-3998-731D-66FE0A61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989530-1998-BAEF-72A6-307526F0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273F9-9C6A-3389-027A-EBB6A94B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67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2752-C022-3388-97BD-691D780D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CB95BC-6E71-0A31-33BF-4181E22E3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EDE36-03B3-20FF-CD3D-DA7353FC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0D27B8-417A-B21A-17E7-A1643BB1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8A07-9EF4-90E0-81AE-9F00DFDA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047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C255A7-5483-DE68-A550-29149615F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4A16C9-0A06-0618-09EE-4C493CDB5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6D62B-D7C9-9806-1EBE-B01EAC5EB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461E0-BB9D-2E00-ACA3-EEAA107B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9258C5-7696-2E8A-51DC-24DCF4EC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96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1725-A0A1-E531-9A81-3B82EFF8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237ED-CF77-67E7-9FCE-EE3F0E16D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B950B-FA45-D5C3-2199-79A72A4D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4B75C-03DF-1F1D-BFFF-D154418E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54554-5BC8-FE93-EFEF-3EC9B7AB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719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BEBFF-AC5C-0E50-FBC7-82829182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56DDE-F158-0D08-2A21-1A0F8B9C4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A59EC-5221-F340-B6BF-9309D573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FBB83-BFE0-BBEB-AC92-6F0A328D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863BF-BDDC-7A87-FC13-A522E6C7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44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4D48E-56BF-A760-4493-BBD76690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17B65-1F1C-1F97-491F-8A78F4E7F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B278D1-3D4D-C941-1519-AA94767B2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A80BAC-86F0-56FD-CCF2-E7705A42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5A5FE-B59E-7D07-72EE-31F10C3B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3F5E52-8E30-9693-A35F-FBD95BB9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7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4F918-1272-B337-2303-2958AB9F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CF3A-78E0-6C22-2A7D-83ED4BDE7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63C005-9C4C-76E3-A8EE-056AD63E1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D42189-F996-235E-DD71-BB1514370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F54E23-5E4E-7645-7BD8-70AA78AB6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4A273E-7C10-0BF8-040E-C258C275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ACEA3D-E4D8-7CB3-31D8-1FD4FA4C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0A0FE-532F-85E2-B08B-2C1268CB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964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FE67B-B99C-CE2D-76EC-66758420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4F3A9F-AF84-3721-B109-F51B8EF5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DDD8B-6EE3-9B8C-F1A8-75428DE2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CFC1BB-13E9-740E-FC3F-D0122FAE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37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7E4C36-A95C-5FC9-C3BD-1008D25C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1F87F5-0BB7-B582-2126-C8BCD00E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F4BB19-A6F7-66BA-1C09-303CA6B5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074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8E826-B452-F470-AE96-D1314DCD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F5296-602C-5186-2400-3FDB3882F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28DD7E-3A10-FE87-F6C3-388C4A22D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ABDD7A-E891-AE10-18FB-AB82550D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1BB6E2-0613-2E6B-E72E-5B47471F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2461BF-417F-E4EA-39C7-1B55BFF4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220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E538F-50EC-8245-A748-1933091D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4A1BFF-E4D3-9F9C-7B82-E88E53278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5EF049-1C7D-DED2-6EE5-602B428AE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B53D2-388B-C134-13C1-2630EFED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EF7B74-380E-E9C0-04EC-54AA73B5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069B49-A4AB-047A-3430-2DBE5C82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91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81F9CA-9A58-5439-DDBE-4C67270C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DD76F4-A1CC-ED0F-7CE4-18F842DBE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2DCA4-0AA1-A0DB-9025-22517E59A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2D116-6081-8044-AB53-827BBD125EAE}" type="datetimeFigureOut">
              <a:rPr kumimoji="1" lang="ko-Kore-KR" altLang="en-US" smtClean="0"/>
              <a:t>11/27/2022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91369-E3FC-14E8-C46E-C22AC3190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7E4F7-FBF4-985E-952C-DD7D38F87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857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weszx13/Project_Glob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985069-1B45-8C75-4233-D19017D4D549}"/>
              </a:ext>
            </a:extLst>
          </p:cNvPr>
          <p:cNvGrpSpPr/>
          <p:nvPr/>
        </p:nvGrpSpPr>
        <p:grpSpPr>
          <a:xfrm>
            <a:off x="4162795" y="3075057"/>
            <a:ext cx="3866411" cy="1275436"/>
            <a:chOff x="4162795" y="3075057"/>
            <a:chExt cx="3866411" cy="12754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A4B8FC-B42C-DC91-4C1A-1D2A5C8B0CCA}"/>
                </a:ext>
              </a:extLst>
            </p:cNvPr>
            <p:cNvSpPr txBox="1"/>
            <p:nvPr/>
          </p:nvSpPr>
          <p:spPr>
            <a:xfrm>
              <a:off x="4162795" y="3075057"/>
              <a:ext cx="3866411" cy="70788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0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네트워크 게시판</a:t>
              </a:r>
              <a:endParaRPr kumimoji="1" lang="ko-Kore-KR" altLang="en-US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C148D1-6654-AE73-5291-8264A5C41F75}"/>
                </a:ext>
              </a:extLst>
            </p:cNvPr>
            <p:cNvSpPr txBox="1"/>
            <p:nvPr/>
          </p:nvSpPr>
          <p:spPr>
            <a:xfrm>
              <a:off x="4431121" y="3888828"/>
              <a:ext cx="33297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김동규</a:t>
              </a:r>
              <a:r>
                <a:rPr kumimoji="1" lang="en-US" altLang="ko-KR" sz="24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kumimoji="1" lang="ko-KR" altLang="en-US" sz="2400" dirty="0" err="1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김에스더</a:t>
              </a:r>
              <a:r>
                <a:rPr kumimoji="1" lang="en-US" altLang="ko-KR" sz="24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kumimoji="1" lang="ko-KR" altLang="en-US" sz="24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김형호</a:t>
              </a:r>
              <a:endParaRPr kumimoji="1" lang="ko-Kore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46E1178-A07D-0004-8758-562810465F68}"/>
              </a:ext>
            </a:extLst>
          </p:cNvPr>
          <p:cNvCxnSpPr>
            <a:cxnSpLocks/>
          </p:cNvCxnSpPr>
          <p:nvPr/>
        </p:nvCxnSpPr>
        <p:spPr>
          <a:xfrm>
            <a:off x="9195854" y="3075057"/>
            <a:ext cx="0" cy="1275436"/>
          </a:xfrm>
          <a:prstGeom prst="line">
            <a:avLst/>
          </a:prstGeom>
          <a:ln w="28575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F87EF7E-8BA5-1FF9-8BDC-9022991E3784}"/>
              </a:ext>
            </a:extLst>
          </p:cNvPr>
          <p:cNvCxnSpPr>
            <a:cxnSpLocks/>
          </p:cNvCxnSpPr>
          <p:nvPr/>
        </p:nvCxnSpPr>
        <p:spPr>
          <a:xfrm>
            <a:off x="2837096" y="3075057"/>
            <a:ext cx="0" cy="1275436"/>
          </a:xfrm>
          <a:prstGeom prst="line">
            <a:avLst/>
          </a:prstGeom>
          <a:ln w="28575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0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4C1C264D-D6C0-CF5B-8B3E-DE3713AF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62" y="1864176"/>
            <a:ext cx="7772400" cy="3873901"/>
          </a:xfrm>
          <a:prstGeom prst="rect">
            <a:avLst/>
          </a:prstGeom>
        </p:spPr>
      </p:pic>
      <p:sp>
        <p:nvSpPr>
          <p:cNvPr id="29" name="자유형 28">
            <a:extLst>
              <a:ext uri="{FF2B5EF4-FFF2-40B4-BE49-F238E27FC236}">
                <a16:creationId xmlns:a16="http://schemas.microsoft.com/office/drawing/2014/main" id="{E8ECC724-03EA-1C1B-5353-8E804D02E409}"/>
              </a:ext>
            </a:extLst>
          </p:cNvPr>
          <p:cNvSpPr/>
          <p:nvPr/>
        </p:nvSpPr>
        <p:spPr>
          <a:xfrm>
            <a:off x="2842729" y="1860885"/>
            <a:ext cx="7772400" cy="3840808"/>
          </a:xfrm>
          <a:custGeom>
            <a:avLst/>
            <a:gdLst>
              <a:gd name="connsiteX0" fmla="*/ 270933 w 7772400"/>
              <a:gd name="connsiteY0" fmla="*/ 2003541 h 3840808"/>
              <a:gd name="connsiteX1" fmla="*/ 270933 w 7772400"/>
              <a:gd name="connsiteY1" fmla="*/ 3739208 h 3840808"/>
              <a:gd name="connsiteX2" fmla="*/ 7636933 w 7772400"/>
              <a:gd name="connsiteY2" fmla="*/ 3739208 h 3840808"/>
              <a:gd name="connsiteX3" fmla="*/ 7636933 w 7772400"/>
              <a:gd name="connsiteY3" fmla="*/ 2003541 h 3840808"/>
              <a:gd name="connsiteX4" fmla="*/ 0 w 7772400"/>
              <a:gd name="connsiteY4" fmla="*/ 0 h 3840808"/>
              <a:gd name="connsiteX5" fmla="*/ 7772400 w 7772400"/>
              <a:gd name="connsiteY5" fmla="*/ 0 h 3840808"/>
              <a:gd name="connsiteX6" fmla="*/ 7772400 w 7772400"/>
              <a:gd name="connsiteY6" fmla="*/ 3840808 h 3840808"/>
              <a:gd name="connsiteX7" fmla="*/ 0 w 7772400"/>
              <a:gd name="connsiteY7" fmla="*/ 3840808 h 384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2400" h="3840808">
                <a:moveTo>
                  <a:pt x="270933" y="2003541"/>
                </a:moveTo>
                <a:lnTo>
                  <a:pt x="270933" y="3739208"/>
                </a:lnTo>
                <a:lnTo>
                  <a:pt x="7636933" y="3739208"/>
                </a:lnTo>
                <a:lnTo>
                  <a:pt x="7636933" y="2003541"/>
                </a:lnTo>
                <a:close/>
                <a:moveTo>
                  <a:pt x="0" y="0"/>
                </a:moveTo>
                <a:lnTo>
                  <a:pt x="7772400" y="0"/>
                </a:lnTo>
                <a:lnTo>
                  <a:pt x="7772400" y="3840808"/>
                </a:lnTo>
                <a:lnTo>
                  <a:pt x="0" y="3840808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32" name="자유형: 도형 87">
            <a:extLst>
              <a:ext uri="{FF2B5EF4-FFF2-40B4-BE49-F238E27FC236}">
                <a16:creationId xmlns:a16="http://schemas.microsoft.com/office/drawing/2014/main" id="{B3ECFED4-2FAB-E23F-6B97-FA6A4A793464}"/>
              </a:ext>
            </a:extLst>
          </p:cNvPr>
          <p:cNvSpPr/>
          <p:nvPr/>
        </p:nvSpPr>
        <p:spPr>
          <a:xfrm flipH="1" flipV="1">
            <a:off x="2592206" y="4584091"/>
            <a:ext cx="944785" cy="50799"/>
          </a:xfrm>
          <a:custGeom>
            <a:avLst/>
            <a:gdLst>
              <a:gd name="connsiteX0" fmla="*/ 0 w 2205872"/>
              <a:gd name="connsiteY0" fmla="*/ 0 h 358218"/>
              <a:gd name="connsiteX1" fmla="*/ 348792 w 2205872"/>
              <a:gd name="connsiteY1" fmla="*/ 348792 h 358218"/>
              <a:gd name="connsiteX2" fmla="*/ 2205872 w 2205872"/>
              <a:gd name="connsiteY2" fmla="*/ 348792 h 358218"/>
              <a:gd name="connsiteX3" fmla="*/ 2205872 w 2205872"/>
              <a:gd name="connsiteY3" fmla="*/ 358218 h 358218"/>
              <a:gd name="connsiteX0" fmla="*/ 0 w 2205872"/>
              <a:gd name="connsiteY0" fmla="*/ 0 h 361764"/>
              <a:gd name="connsiteX1" fmla="*/ 179274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  <a:gd name="connsiteX0" fmla="*/ 0 w 2205872"/>
              <a:gd name="connsiteY0" fmla="*/ 0 h 361764"/>
              <a:gd name="connsiteX1" fmla="*/ 179273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872" h="361764">
                <a:moveTo>
                  <a:pt x="0" y="0"/>
                </a:moveTo>
                <a:lnTo>
                  <a:pt x="179273" y="361764"/>
                </a:lnTo>
                <a:lnTo>
                  <a:pt x="2205872" y="348792"/>
                </a:lnTo>
                <a:lnTo>
                  <a:pt x="2205872" y="358218"/>
                </a:lnTo>
              </a:path>
            </a:pathLst>
          </a:custGeom>
          <a:noFill/>
          <a:ln w="19050">
            <a:solidFill>
              <a:srgbClr val="00B0F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8183B1-7C68-10EE-5F04-1D21B5639456}"/>
              </a:ext>
            </a:extLst>
          </p:cNvPr>
          <p:cNvSpPr txBox="1"/>
          <p:nvPr/>
        </p:nvSpPr>
        <p:spPr>
          <a:xfrm>
            <a:off x="474507" y="4094275"/>
            <a:ext cx="2498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Inout,Output</a:t>
            </a:r>
            <a:r>
              <a:rPr lang="en-US" altLang="ko-KR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r>
              <a:rPr lang="en-US" altLang="ko-KR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Stream</a:t>
            </a:r>
            <a:r>
              <a:rPr lang="ko-KR" altLang="en-US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endParaRPr lang="ko-KR" altLang="en-US" dirty="0">
              <a:solidFill>
                <a:srgbClr val="2626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4C0715-B67C-E0C2-30A1-1D66B4701C8E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4440B7B-2084-8C00-0695-0B384BEC18F4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8485F516-030A-24FD-0655-4E551C389C26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7E0AD93-C2C3-2349-509F-A61D854DF341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5DC848A-D4C2-BA2F-00FA-32D6F0385457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C55F0FE-7F8D-AFED-3327-3EF83A14925A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4D0AC5EE-F961-3161-B72C-735C911D130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0207B15-2745-123B-C002-A12F492774B7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00E25DB-9283-92E0-701D-FFE2ECCC96C6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113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197F18-0DDD-3130-57A7-9216820BCB79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9DD93C6-78A3-DBBB-0E0C-146B9AF36F8B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5C5459D5-BC57-E44C-EB3D-390FA3623907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D91F1E7-CBB9-48F5-DDE5-BD19035DCE19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9D55245-B374-FD83-3E15-E96CF6044472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BC5D00-A6FD-43ED-CA41-C86A18B0C35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F17CFF5-94E4-47E4-F5FD-D400E1164A9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80F686F-7A97-B079-E69A-B4BAEE4DFB8B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2E8E2B0-AAD4-598B-9E8D-C42E5692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850" y="1392073"/>
            <a:ext cx="3654065" cy="4981100"/>
          </a:xfrm>
          <a:prstGeom prst="rect">
            <a:avLst/>
          </a:prstGeom>
        </p:spPr>
      </p:pic>
      <p:sp>
        <p:nvSpPr>
          <p:cNvPr id="19" name="자유형: 도형 87">
            <a:extLst>
              <a:ext uri="{FF2B5EF4-FFF2-40B4-BE49-F238E27FC236}">
                <a16:creationId xmlns:a16="http://schemas.microsoft.com/office/drawing/2014/main" id="{8B7AD780-555A-0435-A4D0-723F36D385FE}"/>
              </a:ext>
            </a:extLst>
          </p:cNvPr>
          <p:cNvSpPr/>
          <p:nvPr/>
        </p:nvSpPr>
        <p:spPr>
          <a:xfrm flipV="1">
            <a:off x="4290527" y="2108200"/>
            <a:ext cx="2404204" cy="287867"/>
          </a:xfrm>
          <a:custGeom>
            <a:avLst/>
            <a:gdLst>
              <a:gd name="connsiteX0" fmla="*/ 0 w 2205872"/>
              <a:gd name="connsiteY0" fmla="*/ 0 h 358218"/>
              <a:gd name="connsiteX1" fmla="*/ 348792 w 2205872"/>
              <a:gd name="connsiteY1" fmla="*/ 348792 h 358218"/>
              <a:gd name="connsiteX2" fmla="*/ 2205872 w 2205872"/>
              <a:gd name="connsiteY2" fmla="*/ 348792 h 358218"/>
              <a:gd name="connsiteX3" fmla="*/ 2205872 w 2205872"/>
              <a:gd name="connsiteY3" fmla="*/ 358218 h 358218"/>
              <a:gd name="connsiteX0" fmla="*/ 0 w 2205872"/>
              <a:gd name="connsiteY0" fmla="*/ 0 h 361764"/>
              <a:gd name="connsiteX1" fmla="*/ 179274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  <a:gd name="connsiteX0" fmla="*/ 0 w 2205872"/>
              <a:gd name="connsiteY0" fmla="*/ 0 h 361764"/>
              <a:gd name="connsiteX1" fmla="*/ 179273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872" h="361764">
                <a:moveTo>
                  <a:pt x="0" y="0"/>
                </a:moveTo>
                <a:lnTo>
                  <a:pt x="179273" y="361764"/>
                </a:lnTo>
                <a:lnTo>
                  <a:pt x="2205872" y="348792"/>
                </a:lnTo>
                <a:lnTo>
                  <a:pt x="2205872" y="358218"/>
                </a:lnTo>
              </a:path>
            </a:pathLst>
          </a:custGeom>
          <a:noFill/>
          <a:ln w="19050">
            <a:solidFill>
              <a:srgbClr val="00B0F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70424-F27A-7E6B-579C-A0D6B6DD3E86}"/>
              </a:ext>
            </a:extLst>
          </p:cNvPr>
          <p:cNvSpPr txBox="1"/>
          <p:nvPr/>
        </p:nvSpPr>
        <p:spPr>
          <a:xfrm>
            <a:off x="6943970" y="1877367"/>
            <a:ext cx="3095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Sender,Reciever</a:t>
            </a:r>
            <a:r>
              <a:rPr lang="ko-KR" altLang="en-US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역할</a:t>
            </a:r>
            <a:endParaRPr lang="ko-KR" altLang="en-US" dirty="0">
              <a:solidFill>
                <a:srgbClr val="2626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79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DB5FE43-1DF2-80B5-3A50-29D210B85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93" r="19051"/>
          <a:stretch/>
        </p:blipFill>
        <p:spPr>
          <a:xfrm>
            <a:off x="1131777" y="1163791"/>
            <a:ext cx="3679972" cy="5334674"/>
          </a:xfrm>
          <a:prstGeom prst="rect">
            <a:avLst/>
          </a:prstGeom>
        </p:spPr>
      </p:pic>
      <p:sp>
        <p:nvSpPr>
          <p:cNvPr id="24" name="자유형 23">
            <a:extLst>
              <a:ext uri="{FF2B5EF4-FFF2-40B4-BE49-F238E27FC236}">
                <a16:creationId xmlns:a16="http://schemas.microsoft.com/office/drawing/2014/main" id="{6667AFD7-F6BD-E6F8-F7EA-A6C7274A46C5}"/>
              </a:ext>
            </a:extLst>
          </p:cNvPr>
          <p:cNvSpPr/>
          <p:nvPr/>
        </p:nvSpPr>
        <p:spPr>
          <a:xfrm>
            <a:off x="1131777" y="1163791"/>
            <a:ext cx="3679972" cy="5334674"/>
          </a:xfrm>
          <a:custGeom>
            <a:avLst/>
            <a:gdLst>
              <a:gd name="connsiteX0" fmla="*/ 240576 w 3679972"/>
              <a:gd name="connsiteY0" fmla="*/ 190447 h 5334674"/>
              <a:gd name="connsiteX1" fmla="*/ 240576 w 3679972"/>
              <a:gd name="connsiteY1" fmla="*/ 4102690 h 5334674"/>
              <a:gd name="connsiteX2" fmla="*/ 3229319 w 3679972"/>
              <a:gd name="connsiteY2" fmla="*/ 4102690 h 5334674"/>
              <a:gd name="connsiteX3" fmla="*/ 3229319 w 3679972"/>
              <a:gd name="connsiteY3" fmla="*/ 190447 h 5334674"/>
              <a:gd name="connsiteX4" fmla="*/ 0 w 3679972"/>
              <a:gd name="connsiteY4" fmla="*/ 0 h 5334674"/>
              <a:gd name="connsiteX5" fmla="*/ 3679972 w 3679972"/>
              <a:gd name="connsiteY5" fmla="*/ 0 h 5334674"/>
              <a:gd name="connsiteX6" fmla="*/ 3679972 w 3679972"/>
              <a:gd name="connsiteY6" fmla="*/ 5334674 h 5334674"/>
              <a:gd name="connsiteX7" fmla="*/ 0 w 3679972"/>
              <a:gd name="connsiteY7" fmla="*/ 5334674 h 533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9972" h="5334674">
                <a:moveTo>
                  <a:pt x="240576" y="190447"/>
                </a:moveTo>
                <a:lnTo>
                  <a:pt x="240576" y="4102690"/>
                </a:lnTo>
                <a:lnTo>
                  <a:pt x="3229319" y="4102690"/>
                </a:lnTo>
                <a:lnTo>
                  <a:pt x="3229319" y="190447"/>
                </a:lnTo>
                <a:close/>
                <a:moveTo>
                  <a:pt x="0" y="0"/>
                </a:moveTo>
                <a:lnTo>
                  <a:pt x="3679972" y="0"/>
                </a:lnTo>
                <a:lnTo>
                  <a:pt x="3679972" y="5334674"/>
                </a:lnTo>
                <a:lnTo>
                  <a:pt x="0" y="5334674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7F6EDF4-43B1-608A-CDEC-17DE8FB38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" r="20669" b="52312"/>
          <a:stretch/>
        </p:blipFill>
        <p:spPr>
          <a:xfrm>
            <a:off x="7380251" y="1285948"/>
            <a:ext cx="4266294" cy="5165344"/>
          </a:xfrm>
          <a:prstGeom prst="rect">
            <a:avLst/>
          </a:prstGeom>
        </p:spPr>
      </p:pic>
      <p:pic>
        <p:nvPicPr>
          <p:cNvPr id="15" name="그래픽 14" descr="섞기 윤곽선">
            <a:extLst>
              <a:ext uri="{FF2B5EF4-FFF2-40B4-BE49-F238E27FC236}">
                <a16:creationId xmlns:a16="http://schemas.microsoft.com/office/drawing/2014/main" id="{431426E6-6B4F-186E-1C76-7BF386A1C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EFFB88-0ECA-F741-9963-5A463E7AB0B7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C19CA72-F235-3A1E-3229-736C8984AB6F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78ABEF15-8466-3AAB-6C3C-E91662043736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13E929E-61E7-70A3-5BCE-58FC28C0AEF4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9DE6B14-730E-1503-8EDD-BB0EC6F4B9FA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6CBBA1A8-145A-BA61-4025-1FB745F47C8B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9845298-1648-9342-9D9E-CDC23EAB3AC4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E618E0A-2C80-EFCF-93D8-77DADDC45CF5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507F488-90FC-44E2-737D-90C7F5B2D5E6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366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7F6EDF4-43B1-608A-CDEC-17DE8FB38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6" r="20669" b="52312"/>
          <a:stretch/>
        </p:blipFill>
        <p:spPr>
          <a:xfrm>
            <a:off x="7380811" y="1285800"/>
            <a:ext cx="4266294" cy="5165344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56DE7914-8BAA-25A8-82FF-EF37F655D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40" r="-1243"/>
          <a:stretch/>
        </p:blipFill>
        <p:spPr>
          <a:xfrm>
            <a:off x="675068" y="1163791"/>
            <a:ext cx="4811331" cy="5404322"/>
          </a:xfrm>
          <a:prstGeom prst="rect">
            <a:avLst/>
          </a:prstGeom>
        </p:spPr>
      </p:pic>
      <p:pic>
        <p:nvPicPr>
          <p:cNvPr id="34" name="그래픽 33" descr="섞기 윤곽선">
            <a:extLst>
              <a:ext uri="{FF2B5EF4-FFF2-40B4-BE49-F238E27FC236}">
                <a16:creationId xmlns:a16="http://schemas.microsoft.com/office/drawing/2014/main" id="{C0D5A5B2-89C4-574D-94A9-450DB40DE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791203" y="2971800"/>
            <a:ext cx="914400" cy="9144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69EB1D-4B87-7FC2-3C36-6B717B6EA4C4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2F85DC8-ED8B-86E5-A44B-32C63C87E6D0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3C8A785-E06A-55C1-994C-BD558AF31EAA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9A2BCA7-D1DF-E9ED-3FEC-14FAB6B96D38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3FB3805A-D8C8-3B0F-74C2-9770C28F37AF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A019DAE-AAB0-BC5F-A0EF-91DD3FF61D4E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4C32B34-A12A-5982-D002-B56057451AB7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2757534-91CE-29CE-0749-8819A98133BF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2576978-1473-D6C0-1027-4859D2D134B7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0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3545" y="628643"/>
            <a:ext cx="1704910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68F66E3-36C7-15DB-0D33-CCAFAEFA1F9D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D621B06-B37B-A102-A0D8-FB6CA1E0033C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7AA39B7-E8C7-C8C5-DB9F-D1884F611769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980F7531-461E-5B01-FEDD-85597D5ABEB7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E4082476-7D36-6307-2FCA-8188CEFF6B02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CBD54AD-D7E0-45AA-39C0-AF347988617E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0D42156-EEAD-2BE6-A9E0-ECF2A7496AFA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CD3F531-9F25-7628-9FA0-8141077F9935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4B6BBF27-180B-22ED-F2FB-5511EAFE4A3C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95327C9-CF1D-0C76-950C-A62B4390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545" y="2230776"/>
            <a:ext cx="3937000" cy="1295400"/>
          </a:xfrm>
          <a:prstGeom prst="rect">
            <a:avLst/>
          </a:prstGeom>
          <a:ln w="28575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D0BCCC-7320-6799-7599-F8961C605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86"/>
          <a:stretch/>
        </p:blipFill>
        <p:spPr>
          <a:xfrm>
            <a:off x="1302232" y="4709569"/>
            <a:ext cx="6957361" cy="1584329"/>
          </a:xfrm>
          <a:prstGeom prst="rect">
            <a:avLst/>
          </a:prstGeom>
          <a:ln w="28575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FC4C8-A5B0-A0A4-F717-9B0273794B4F}"/>
              </a:ext>
            </a:extLst>
          </p:cNvPr>
          <p:cNvSpPr txBox="1"/>
          <p:nvPr/>
        </p:nvSpPr>
        <p:spPr>
          <a:xfrm>
            <a:off x="1306545" y="1541075"/>
            <a:ext cx="613748" cy="523220"/>
          </a:xfrm>
          <a:prstGeom prst="rect">
            <a:avLst/>
          </a:prstGeom>
          <a:solidFill>
            <a:srgbClr val="262626"/>
          </a:solidFill>
          <a:ln w="190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  <a:endParaRPr lang="ko-KR" altLang="en-US" sz="28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B107F-1047-5151-B1D8-F0AE51C6C99B}"/>
              </a:ext>
            </a:extLst>
          </p:cNvPr>
          <p:cNvSpPr txBox="1"/>
          <p:nvPr/>
        </p:nvSpPr>
        <p:spPr>
          <a:xfrm>
            <a:off x="1964940" y="1619997"/>
            <a:ext cx="152958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Server </a:t>
            </a:r>
            <a:r>
              <a:rPr lang="ko-KR" altLang="en-US" sz="2000" b="1" spc="-15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BB37A2-83AF-D27A-AF9B-234938F8C7A9}"/>
              </a:ext>
            </a:extLst>
          </p:cNvPr>
          <p:cNvSpPr txBox="1"/>
          <p:nvPr/>
        </p:nvSpPr>
        <p:spPr>
          <a:xfrm>
            <a:off x="1302232" y="4005843"/>
            <a:ext cx="613748" cy="523220"/>
          </a:xfrm>
          <a:prstGeom prst="rect">
            <a:avLst/>
          </a:prstGeom>
          <a:solidFill>
            <a:srgbClr val="262626"/>
          </a:solidFill>
          <a:ln w="19050">
            <a:solidFill>
              <a:srgbClr val="26262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  <a:endParaRPr lang="ko-KR" altLang="en-US" sz="2800" spc="-3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61F149-3DD9-EDE2-A129-CB0C63AA756E}"/>
              </a:ext>
            </a:extLst>
          </p:cNvPr>
          <p:cNvSpPr txBox="1"/>
          <p:nvPr/>
        </p:nvSpPr>
        <p:spPr>
          <a:xfrm>
            <a:off x="1960627" y="4074491"/>
            <a:ext cx="20072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Client Intro </a:t>
            </a:r>
            <a:r>
              <a:rPr lang="ko-KR" altLang="en-US" sz="2000" b="1" spc="-15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부분</a:t>
            </a:r>
          </a:p>
        </p:txBody>
      </p:sp>
    </p:spTree>
    <p:extLst>
      <p:ext uri="{BB962C8B-B14F-4D97-AF65-F5344CB8AC3E}">
        <p14:creationId xmlns:p14="http://schemas.microsoft.com/office/powerpoint/2010/main" val="376194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52" grpId="0" animBg="1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3545" y="628643"/>
            <a:ext cx="1704910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36F9EFF-5F56-256C-C22C-16BE3E418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72" y="2139472"/>
            <a:ext cx="7772400" cy="1194852"/>
          </a:xfrm>
          <a:prstGeom prst="rect">
            <a:avLst/>
          </a:prstGeom>
          <a:ln w="28575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9768650-8433-D691-3254-466EE818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172" y="5002238"/>
            <a:ext cx="7772400" cy="1083136"/>
          </a:xfrm>
          <a:prstGeom prst="rect">
            <a:avLst/>
          </a:prstGeom>
          <a:ln w="28575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210385C-A44D-1A2C-CCAF-2AF57BC88C22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CEF0E8D-6304-FE92-14DA-CC656FE69000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A80F67B2-7DB1-7146-55A7-AD1882BE3313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296B9550-1083-6124-1808-A4FB1BA3A812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0C8B5BC-FBED-B525-C278-F25C81D600E8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B22811B-3A8A-462E-40B6-2674E2C7EF9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91BF1963-45A2-12AD-9C87-392A3C63FB45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3BF7B2C-7060-0A68-73A4-0ADFCEFED8A5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2EEFEDF-0132-6526-4FED-4FA73760B078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00AA4C-5AE7-8479-57FE-E71629D1BF46}"/>
              </a:ext>
            </a:extLst>
          </p:cNvPr>
          <p:cNvGrpSpPr/>
          <p:nvPr/>
        </p:nvGrpSpPr>
        <p:grpSpPr>
          <a:xfrm>
            <a:off x="1257172" y="1365736"/>
            <a:ext cx="3804567" cy="523220"/>
            <a:chOff x="1122386" y="831178"/>
            <a:chExt cx="3804567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62F468-E197-5D27-B3A6-D27A6D8F2555}"/>
                </a:ext>
              </a:extLst>
            </p:cNvPr>
            <p:cNvSpPr txBox="1"/>
            <p:nvPr/>
          </p:nvSpPr>
          <p:spPr>
            <a:xfrm>
              <a:off x="1122386" y="831178"/>
              <a:ext cx="613748" cy="523220"/>
            </a:xfrm>
            <a:prstGeom prst="rect">
              <a:avLst/>
            </a:prstGeom>
            <a:solidFill>
              <a:srgbClr val="262626"/>
            </a:solidFill>
            <a:ln w="19050">
              <a:solidFill>
                <a:srgbClr val="26262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rgbClr val="F9F8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03</a:t>
              </a:r>
              <a:endParaRPr lang="ko-KR" altLang="en-US" sz="2800" spc="-3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1CE84A-1E31-96CC-FFC0-06612AECA20E}"/>
                </a:ext>
              </a:extLst>
            </p:cNvPr>
            <p:cNvSpPr txBox="1"/>
            <p:nvPr/>
          </p:nvSpPr>
          <p:spPr>
            <a:xfrm>
              <a:off x="1780781" y="899826"/>
              <a:ext cx="31461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다중접속</a:t>
              </a:r>
              <a:r>
                <a:rPr lang="en-US" altLang="ko-KR" sz="2000" b="1" spc="-15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2000" b="1" spc="-15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게시글 등록 부분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4FE1F21-F891-0305-5DBF-1A0BCE10CF96}"/>
              </a:ext>
            </a:extLst>
          </p:cNvPr>
          <p:cNvGrpSpPr/>
          <p:nvPr/>
        </p:nvGrpSpPr>
        <p:grpSpPr>
          <a:xfrm>
            <a:off x="1257172" y="4243537"/>
            <a:ext cx="3804567" cy="523220"/>
            <a:chOff x="1122386" y="831178"/>
            <a:chExt cx="3804567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979AE6-F831-B397-C045-8C57FD7FA525}"/>
                </a:ext>
              </a:extLst>
            </p:cNvPr>
            <p:cNvSpPr txBox="1"/>
            <p:nvPr/>
          </p:nvSpPr>
          <p:spPr>
            <a:xfrm>
              <a:off x="1122386" y="831178"/>
              <a:ext cx="613748" cy="523220"/>
            </a:xfrm>
            <a:prstGeom prst="rect">
              <a:avLst/>
            </a:prstGeom>
            <a:solidFill>
              <a:srgbClr val="262626"/>
            </a:solidFill>
            <a:ln w="19050">
              <a:solidFill>
                <a:srgbClr val="26262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rgbClr val="F9F8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04</a:t>
              </a:r>
              <a:endParaRPr lang="ko-KR" altLang="en-US" sz="2800" spc="-3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9DFE79-8368-6E37-D02B-E3BAA73EE410}"/>
                </a:ext>
              </a:extLst>
            </p:cNvPr>
            <p:cNvSpPr txBox="1"/>
            <p:nvPr/>
          </p:nvSpPr>
          <p:spPr>
            <a:xfrm>
              <a:off x="1780781" y="899826"/>
              <a:ext cx="31461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게시판 목록 확인 부분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6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3545" y="628643"/>
            <a:ext cx="1704910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0E9C34C-BE43-9D12-DCB0-2E43ED126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9" b="5149"/>
          <a:stretch/>
        </p:blipFill>
        <p:spPr>
          <a:xfrm>
            <a:off x="2209800" y="2251556"/>
            <a:ext cx="7772400" cy="3958524"/>
          </a:xfrm>
          <a:prstGeom prst="rect">
            <a:avLst/>
          </a:prstGeom>
          <a:ln w="28575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2050E0-19BB-E0C2-18BD-503E927AE9EB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EB7D1DF-D31E-FCF9-C81A-14FD59861DE0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317780B-9AA3-3C20-E321-3F02CFCC47CC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A7567387-261C-3EEF-9C59-24CF1D852A65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03C52C40-1332-14AE-48CE-D503A482DFC3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90B012D6-BB79-28D6-65BC-6EC3EC17B262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3CEA1A23-2962-46C6-4DE5-AB0F09380DEF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CF6CE89-6ED0-1FFB-6EA4-79599F53104E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973C0E8-0CA8-2EB8-8F02-49CD399F3AE9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5BD9146-5492-463C-1EEB-3448DAD8FA0B}"/>
              </a:ext>
            </a:extLst>
          </p:cNvPr>
          <p:cNvGrpSpPr/>
          <p:nvPr/>
        </p:nvGrpSpPr>
        <p:grpSpPr>
          <a:xfrm>
            <a:off x="2209800" y="1553072"/>
            <a:ext cx="3804567" cy="523220"/>
            <a:chOff x="1122386" y="831178"/>
            <a:chExt cx="3804567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FE0A35-D41D-DA28-5443-A109977FD18E}"/>
                </a:ext>
              </a:extLst>
            </p:cNvPr>
            <p:cNvSpPr txBox="1"/>
            <p:nvPr/>
          </p:nvSpPr>
          <p:spPr>
            <a:xfrm>
              <a:off x="1122386" y="831178"/>
              <a:ext cx="613748" cy="523220"/>
            </a:xfrm>
            <a:prstGeom prst="rect">
              <a:avLst/>
            </a:prstGeom>
            <a:solidFill>
              <a:srgbClr val="262626"/>
            </a:solidFill>
            <a:ln w="19050">
              <a:solidFill>
                <a:srgbClr val="26262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rgbClr val="F9F8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05</a:t>
              </a:r>
              <a:endParaRPr lang="ko-KR" altLang="en-US" sz="2800" spc="-3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5AFC15-485C-F9D1-FD54-877F7C147599}"/>
                </a:ext>
              </a:extLst>
            </p:cNvPr>
            <p:cNvSpPr txBox="1"/>
            <p:nvPr/>
          </p:nvSpPr>
          <p:spPr>
            <a:xfrm>
              <a:off x="1780781" y="899826"/>
              <a:ext cx="31461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게시물 내용 확인 부분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64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3545" y="628643"/>
            <a:ext cx="1704910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B4559C9-0454-A658-DB6B-BC1CCB777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636" b="15738"/>
          <a:stretch/>
        </p:blipFill>
        <p:spPr>
          <a:xfrm>
            <a:off x="1455929" y="1992824"/>
            <a:ext cx="7772400" cy="1922591"/>
          </a:xfrm>
          <a:prstGeom prst="rect">
            <a:avLst/>
          </a:prstGeom>
          <a:ln w="28575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651AA0-8B84-1C85-DF95-1384160BB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29" y="5067561"/>
            <a:ext cx="7772400" cy="1314060"/>
          </a:xfrm>
          <a:prstGeom prst="rect">
            <a:avLst/>
          </a:prstGeom>
          <a:ln w="28575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4C36276-39B9-4E67-002E-0B054347EA69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B4829D2-0D1D-9755-63AF-F74B253916D6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EE2E747B-11FC-679C-064F-F48AFFB327B4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A8FB5E3-B306-0FBA-8705-019FAB13AA72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B587B26-7B39-1D1E-D988-F37505DBBC50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3364EA1A-E95D-ED61-6895-33F89CC8DE80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47F76B1-D866-DD55-D72A-35DBF92443B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5559505-4F63-27B0-ADA8-D1F4B97F88E8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C7B1CDF-8408-D5DD-4CA6-3DE9DA517BFE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246D43-D2D7-260E-D339-BFF63CA0A97F}"/>
              </a:ext>
            </a:extLst>
          </p:cNvPr>
          <p:cNvGrpSpPr/>
          <p:nvPr/>
        </p:nvGrpSpPr>
        <p:grpSpPr>
          <a:xfrm>
            <a:off x="1455929" y="4411383"/>
            <a:ext cx="5585717" cy="523220"/>
            <a:chOff x="1122386" y="831178"/>
            <a:chExt cx="5585717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F9FB0E-566D-B778-FB9F-544BD5796A30}"/>
                </a:ext>
              </a:extLst>
            </p:cNvPr>
            <p:cNvSpPr txBox="1"/>
            <p:nvPr/>
          </p:nvSpPr>
          <p:spPr>
            <a:xfrm>
              <a:off x="1122386" y="831178"/>
              <a:ext cx="613748" cy="523220"/>
            </a:xfrm>
            <a:prstGeom prst="rect">
              <a:avLst/>
            </a:prstGeom>
            <a:solidFill>
              <a:srgbClr val="262626"/>
            </a:solidFill>
            <a:ln w="19050">
              <a:solidFill>
                <a:srgbClr val="26262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rgbClr val="F9F8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07</a:t>
              </a:r>
              <a:endParaRPr lang="ko-KR" altLang="en-US" sz="2800" spc="-3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DB789A-AE16-51BE-B93B-C6E1AB156248}"/>
                </a:ext>
              </a:extLst>
            </p:cNvPr>
            <p:cNvSpPr txBox="1"/>
            <p:nvPr/>
          </p:nvSpPr>
          <p:spPr>
            <a:xfrm>
              <a:off x="1801328" y="899826"/>
              <a:ext cx="490677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5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접속 종료 후 다른 유저 접속 유지 확인 부분</a:t>
              </a:r>
              <a:endParaRPr lang="ko-KR" altLang="en-US" sz="2000" b="1" spc="-150" dirty="0">
                <a:ln>
                  <a:solidFill>
                    <a:srgbClr val="262626">
                      <a:alpha val="0"/>
                    </a:srgbClr>
                  </a:solidFill>
                </a:ln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2CA378-6BA9-D464-B1E4-9B8D897421B7}"/>
              </a:ext>
            </a:extLst>
          </p:cNvPr>
          <p:cNvGrpSpPr/>
          <p:nvPr/>
        </p:nvGrpSpPr>
        <p:grpSpPr>
          <a:xfrm>
            <a:off x="1455929" y="1274558"/>
            <a:ext cx="3804567" cy="523220"/>
            <a:chOff x="1122386" y="831178"/>
            <a:chExt cx="3804567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CFB69-D5D5-9AB0-EE07-5C731555375E}"/>
                </a:ext>
              </a:extLst>
            </p:cNvPr>
            <p:cNvSpPr txBox="1"/>
            <p:nvPr/>
          </p:nvSpPr>
          <p:spPr>
            <a:xfrm>
              <a:off x="1122386" y="831178"/>
              <a:ext cx="613748" cy="523220"/>
            </a:xfrm>
            <a:prstGeom prst="rect">
              <a:avLst/>
            </a:prstGeom>
            <a:solidFill>
              <a:srgbClr val="262626"/>
            </a:solidFill>
            <a:ln w="19050">
              <a:solidFill>
                <a:srgbClr val="26262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spc="-300" dirty="0">
                  <a:solidFill>
                    <a:srgbClr val="F9F8F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06</a:t>
              </a:r>
              <a:endParaRPr lang="ko-KR" altLang="en-US" sz="2800" spc="-3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B4F786-2322-262B-854B-1BA841B222FB}"/>
                </a:ext>
              </a:extLst>
            </p:cNvPr>
            <p:cNvSpPr txBox="1"/>
            <p:nvPr/>
          </p:nvSpPr>
          <p:spPr>
            <a:xfrm>
              <a:off x="1780781" y="899826"/>
              <a:ext cx="31461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000" b="1" spc="-150" dirty="0">
                  <a:ln>
                    <a:solidFill>
                      <a:srgbClr val="262626">
                        <a:alpha val="0"/>
                      </a:srgbClr>
                    </a:solidFill>
                  </a:ln>
                  <a:solidFill>
                    <a:srgbClr val="26262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게시물 삭제 기능 확인 부분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72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161899" y="628643"/>
            <a:ext cx="1957357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개선</a:t>
            </a:r>
            <a:r>
              <a:rPr kumimoji="1" lang="en-US" altLang="ko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List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BE252D-7ED3-7FDD-2EAA-8D4D7447624F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7BB3567-C554-7364-9D96-D03354606FCD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3AE330D-9559-69D8-DACE-6850B0FC4241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6A00871-978B-FFBC-526F-125B3F975807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B0734A3-0F2E-5904-A3DD-71BACC750D04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71F373B9-A76C-CA7A-C4FB-18AFE1D59F1E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0F798F46-CA29-D871-F28E-F4D70DEC7A2B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0D3AFA5-6F46-8630-E9C3-2EF42B918670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0461D01-5B7F-1DE5-4678-6E8D04D5FBA8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AE08C0A-7A6D-F617-D52C-2758EA26CF97}"/>
              </a:ext>
            </a:extLst>
          </p:cNvPr>
          <p:cNvGrpSpPr/>
          <p:nvPr/>
        </p:nvGrpSpPr>
        <p:grpSpPr>
          <a:xfrm>
            <a:off x="1744870" y="1671566"/>
            <a:ext cx="4255324" cy="2223775"/>
            <a:chOff x="1764371" y="1672866"/>
            <a:chExt cx="4255324" cy="22237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7FD0807-C072-BF5E-985A-270303D777F4}"/>
                </a:ext>
              </a:extLst>
            </p:cNvPr>
            <p:cNvGrpSpPr/>
            <p:nvPr/>
          </p:nvGrpSpPr>
          <p:grpSpPr>
            <a:xfrm>
              <a:off x="1764371" y="1672866"/>
              <a:ext cx="4255324" cy="2223775"/>
              <a:chOff x="1764371" y="1672866"/>
              <a:chExt cx="4255324" cy="222377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29900D7D-6C38-43AE-19B7-8FB9EECCD66B}"/>
                  </a:ext>
                </a:extLst>
              </p:cNvPr>
              <p:cNvSpPr/>
              <p:nvPr/>
            </p:nvSpPr>
            <p:spPr>
              <a:xfrm>
                <a:off x="1764371" y="1672866"/>
                <a:ext cx="4237210" cy="2203195"/>
              </a:xfrm>
              <a:prstGeom prst="rect">
                <a:avLst/>
              </a:prstGeom>
              <a:solidFill>
                <a:srgbClr val="262626"/>
              </a:solidFill>
              <a:ln w="28575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4AF51A-DBC4-D095-2317-6D9EA6120D95}"/>
                  </a:ext>
                </a:extLst>
              </p:cNvPr>
              <p:cNvSpPr txBox="1"/>
              <p:nvPr/>
            </p:nvSpPr>
            <p:spPr>
              <a:xfrm>
                <a:off x="5564569" y="3434976"/>
                <a:ext cx="455126" cy="461665"/>
              </a:xfrm>
              <a:prstGeom prst="rect">
                <a:avLst/>
              </a:prstGeom>
              <a:solidFill>
                <a:srgbClr val="F9F8FD"/>
              </a:solidFill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262626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1</a:t>
                </a:r>
                <a:endParaRPr lang="ko-KR" altLang="en-US" sz="2400" dirty="0">
                  <a:solidFill>
                    <a:srgbClr val="26262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68A076E9-7788-01B2-D221-5768B8ECA8BC}"/>
                  </a:ext>
                </a:extLst>
              </p:cNvPr>
              <p:cNvSpPr/>
              <p:nvPr/>
            </p:nvSpPr>
            <p:spPr>
              <a:xfrm>
                <a:off x="2422168" y="1945294"/>
                <a:ext cx="2921616" cy="400110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sz="2000" b="1" cap="all" dirty="0">
                    <a:solidFill>
                      <a:srgbClr val="DAD9DD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GitHub Connect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4BA6FAD-C100-5869-B0FA-C1E3A0667AD4}"/>
                </a:ext>
              </a:extLst>
            </p:cNvPr>
            <p:cNvSpPr txBox="1"/>
            <p:nvPr/>
          </p:nvSpPr>
          <p:spPr>
            <a:xfrm>
              <a:off x="2013064" y="2440242"/>
              <a:ext cx="3758572" cy="405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900"/>
                </a:spcAft>
              </a:pPr>
              <a:r>
                <a:rPr lang="en-US" altLang="ko-Kore-KR" b="1" u="sng" spc="-120" dirty="0" err="1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Github</a:t>
              </a:r>
              <a:r>
                <a:rPr lang="en-US" altLang="ko-Kore-KR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연동 중 </a:t>
              </a:r>
              <a:r>
                <a:rPr lang="en-US" altLang="ko-Kore-KR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IDE Tool </a:t>
              </a:r>
              <a:r>
                <a:rPr lang="ko-KR" altLang="en-US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다름으로 인한 오류</a:t>
              </a:r>
              <a:endParaRPr lang="en-US" altLang="ko-KR" b="1" u="sng" spc="-12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DAD9D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DC8B64-E44B-D939-873E-0EF7EFCE04F0}"/>
                </a:ext>
              </a:extLst>
            </p:cNvPr>
            <p:cNvSpPr txBox="1"/>
            <p:nvPr/>
          </p:nvSpPr>
          <p:spPr>
            <a:xfrm>
              <a:off x="1858781" y="2827561"/>
              <a:ext cx="4067139" cy="95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ore-KR" sz="1600" b="1" spc="-150" dirty="0" err="1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Intellij</a:t>
              </a:r>
              <a:r>
                <a:rPr lang="en-US" altLang="ko-Kore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와 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Eclipse 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설정 부분이 맞지 않아 </a:t>
              </a:r>
              <a:r>
                <a:rPr lang="en-US" altLang="ko-KR" sz="1600" b="1" spc="-150" dirty="0" err="1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Intellij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로 통일함</a:t>
              </a:r>
              <a:endParaRPr lang="en-US" altLang="ko-KR" sz="1600" b="1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DAD9D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ore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Eclipse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관련 지식이 부족하다고 판단</a:t>
              </a:r>
              <a:endParaRPr lang="en-US" altLang="ko-Kore-KR" sz="1600" b="1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DAD9D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85725" indent="-85725" algn="ct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59694BAF-2771-0CC6-C8A9-F85C472CB34E}"/>
              </a:ext>
            </a:extLst>
          </p:cNvPr>
          <p:cNvGrpSpPr/>
          <p:nvPr/>
        </p:nvGrpSpPr>
        <p:grpSpPr>
          <a:xfrm>
            <a:off x="6204326" y="1676711"/>
            <a:ext cx="4237963" cy="2213485"/>
            <a:chOff x="6175074" y="1671566"/>
            <a:chExt cx="4237963" cy="22134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43628E69-62CB-5D73-E507-0D46FF61264D}"/>
                </a:ext>
              </a:extLst>
            </p:cNvPr>
            <p:cNvGrpSpPr/>
            <p:nvPr/>
          </p:nvGrpSpPr>
          <p:grpSpPr>
            <a:xfrm>
              <a:off x="6175074" y="1671566"/>
              <a:ext cx="4237963" cy="2213485"/>
              <a:chOff x="1763618" y="1672866"/>
              <a:chExt cx="4237963" cy="2213485"/>
            </a:xfrm>
            <a:solidFill>
              <a:srgbClr val="F9F8FD"/>
            </a:solidFill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109D2CE4-7988-5DE6-EA7D-F6522046DDA9}"/>
                  </a:ext>
                </a:extLst>
              </p:cNvPr>
              <p:cNvSpPr/>
              <p:nvPr/>
            </p:nvSpPr>
            <p:spPr>
              <a:xfrm>
                <a:off x="1764371" y="1672866"/>
                <a:ext cx="4237210" cy="2203195"/>
              </a:xfrm>
              <a:prstGeom prst="rect">
                <a:avLst/>
              </a:prstGeom>
              <a:grpFill/>
              <a:ln w="28575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262626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E698EA3-CAFF-46E6-A837-9B168AAC4F55}"/>
                  </a:ext>
                </a:extLst>
              </p:cNvPr>
              <p:cNvSpPr txBox="1"/>
              <p:nvPr/>
            </p:nvSpPr>
            <p:spPr>
              <a:xfrm>
                <a:off x="1763618" y="3424686"/>
                <a:ext cx="455126" cy="461665"/>
              </a:xfrm>
              <a:prstGeom prst="rect">
                <a:avLst/>
              </a:prstGeom>
              <a:solidFill>
                <a:srgbClr val="262626"/>
              </a:solidFill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9F8FD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2</a:t>
                </a:r>
                <a:endParaRPr lang="ko-KR" altLang="en-US" sz="2400" dirty="0">
                  <a:solidFill>
                    <a:srgbClr val="F9F8F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76" name="Rectangle 58">
                <a:extLst>
                  <a:ext uri="{FF2B5EF4-FFF2-40B4-BE49-F238E27FC236}">
                    <a16:creationId xmlns:a16="http://schemas.microsoft.com/office/drawing/2014/main" id="{4D66D34A-A03F-9508-A95A-24E2C448D806}"/>
                  </a:ext>
                </a:extLst>
              </p:cNvPr>
              <p:cNvSpPr/>
              <p:nvPr/>
            </p:nvSpPr>
            <p:spPr>
              <a:xfrm>
                <a:off x="2422168" y="1945294"/>
                <a:ext cx="2921616" cy="400110"/>
              </a:xfrm>
              <a:prstGeom prst="rect">
                <a:avLst/>
              </a:prstGeom>
              <a:grpFill/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sz="2000" b="1" cap="all" dirty="0">
                    <a:solidFill>
                      <a:srgbClr val="262626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BRANCH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215C9AC-A8B9-1099-AF8C-8A2C2AD5359E}"/>
                </a:ext>
              </a:extLst>
            </p:cNvPr>
            <p:cNvSpPr txBox="1"/>
            <p:nvPr/>
          </p:nvSpPr>
          <p:spPr>
            <a:xfrm>
              <a:off x="6424520" y="2438942"/>
              <a:ext cx="3552140" cy="405560"/>
            </a:xfrm>
            <a:prstGeom prst="rect">
              <a:avLst/>
            </a:prstGeom>
            <a:solidFill>
              <a:srgbClr val="F9F8F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900"/>
                </a:spcAft>
              </a:pPr>
              <a:r>
                <a:rPr lang="en-US" altLang="ko-Kore-KR" b="1" u="sng" spc="-120" dirty="0" err="1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Github</a:t>
              </a:r>
              <a:r>
                <a:rPr lang="en-US" altLang="ko-Kore-KR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 중 </a:t>
              </a:r>
              <a:r>
                <a:rPr lang="en-US" altLang="ko-KR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Branch</a:t>
              </a:r>
              <a:r>
                <a:rPr lang="ko-KR" altLang="en-US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나누지 않았음</a:t>
              </a:r>
              <a:endParaRPr lang="en-US" altLang="ko-KR" b="1" u="sng" spc="-12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7677870-2E58-733C-0A05-4B9A4652BAF4}"/>
                </a:ext>
              </a:extLst>
            </p:cNvPr>
            <p:cNvSpPr txBox="1"/>
            <p:nvPr/>
          </p:nvSpPr>
          <p:spPr>
            <a:xfrm>
              <a:off x="6559907" y="2826261"/>
              <a:ext cx="3487814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Branch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썼다면 서로 기능을 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Merge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할  수 있는</a:t>
              </a:r>
              <a:endParaRPr lang="en-US" altLang="ko-KR" sz="1600" b="1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부분도 있었 는데 쓰지 않아서 아쉬웠음</a:t>
              </a:r>
              <a:endParaRPr lang="en-US" altLang="ko-KR" sz="1600" b="1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38F3BA0-263A-A953-2D44-735E04EC27DE}"/>
              </a:ext>
            </a:extLst>
          </p:cNvPr>
          <p:cNvGrpSpPr/>
          <p:nvPr/>
        </p:nvGrpSpPr>
        <p:grpSpPr>
          <a:xfrm>
            <a:off x="1759007" y="4102004"/>
            <a:ext cx="4237210" cy="2203195"/>
            <a:chOff x="6175827" y="1671566"/>
            <a:chExt cx="4237210" cy="22031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58BAC52-67FC-E438-4F35-F44DE9A19916}"/>
                </a:ext>
              </a:extLst>
            </p:cNvPr>
            <p:cNvGrpSpPr/>
            <p:nvPr/>
          </p:nvGrpSpPr>
          <p:grpSpPr>
            <a:xfrm>
              <a:off x="6175827" y="1671566"/>
              <a:ext cx="4237210" cy="2203195"/>
              <a:chOff x="1764371" y="1672866"/>
              <a:chExt cx="4237210" cy="2203195"/>
            </a:xfrm>
            <a:solidFill>
              <a:srgbClr val="F9F8FD"/>
            </a:solidFill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79F9C38-7D86-F492-F0FA-6F9C66CB1784}"/>
                  </a:ext>
                </a:extLst>
              </p:cNvPr>
              <p:cNvSpPr/>
              <p:nvPr/>
            </p:nvSpPr>
            <p:spPr>
              <a:xfrm>
                <a:off x="1764371" y="1672866"/>
                <a:ext cx="4237210" cy="2203195"/>
              </a:xfrm>
              <a:prstGeom prst="rect">
                <a:avLst/>
              </a:prstGeom>
              <a:grpFill/>
              <a:ln w="28575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262626"/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4597B2-0CFB-7616-7745-72EA11D57242}"/>
                  </a:ext>
                </a:extLst>
              </p:cNvPr>
              <p:cNvSpPr txBox="1"/>
              <p:nvPr/>
            </p:nvSpPr>
            <p:spPr>
              <a:xfrm>
                <a:off x="5546455" y="1689823"/>
                <a:ext cx="455126" cy="461665"/>
              </a:xfrm>
              <a:prstGeom prst="rect">
                <a:avLst/>
              </a:prstGeom>
              <a:solidFill>
                <a:srgbClr val="262626"/>
              </a:solidFill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9F8FD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3</a:t>
                </a:r>
                <a:endParaRPr lang="ko-KR" altLang="en-US" sz="2400" dirty="0">
                  <a:solidFill>
                    <a:srgbClr val="F9F8FD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04" name="Rectangle 58">
                <a:extLst>
                  <a:ext uri="{FF2B5EF4-FFF2-40B4-BE49-F238E27FC236}">
                    <a16:creationId xmlns:a16="http://schemas.microsoft.com/office/drawing/2014/main" id="{62291F76-0BB5-F120-2CE0-8C6EBB628566}"/>
                  </a:ext>
                </a:extLst>
              </p:cNvPr>
              <p:cNvSpPr/>
              <p:nvPr/>
            </p:nvSpPr>
            <p:spPr>
              <a:xfrm>
                <a:off x="2422168" y="1945294"/>
                <a:ext cx="2921616" cy="400110"/>
              </a:xfrm>
              <a:prstGeom prst="rect">
                <a:avLst/>
              </a:prstGeom>
              <a:grpFill/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sz="2000" b="1" cap="all" dirty="0">
                    <a:solidFill>
                      <a:srgbClr val="262626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SOCKET</a:t>
                </a: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2819449-3C2B-F367-CF74-BC5D19A6A6D8}"/>
                </a:ext>
              </a:extLst>
            </p:cNvPr>
            <p:cNvSpPr txBox="1"/>
            <p:nvPr/>
          </p:nvSpPr>
          <p:spPr>
            <a:xfrm>
              <a:off x="6424520" y="2438942"/>
              <a:ext cx="3552140" cy="405560"/>
            </a:xfrm>
            <a:prstGeom prst="rect">
              <a:avLst/>
            </a:prstGeom>
            <a:solidFill>
              <a:srgbClr val="F9F8F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  <a:spcAft>
                  <a:spcPts val="900"/>
                </a:spcAft>
              </a:pPr>
              <a:r>
                <a:rPr lang="en-US" altLang="ko-Kore-KR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Socket</a:t>
              </a:r>
              <a:r>
                <a:rPr lang="ko-KR" altLang="en-US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에서 연결 끊김 이후의 상황</a:t>
              </a:r>
              <a:endParaRPr lang="en-US" altLang="ko-KR" b="1" u="sng" spc="-12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D57C7BE-EC91-2223-C105-A505919C89B8}"/>
                </a:ext>
              </a:extLst>
            </p:cNvPr>
            <p:cNvSpPr txBox="1"/>
            <p:nvPr/>
          </p:nvSpPr>
          <p:spPr>
            <a:xfrm>
              <a:off x="6312474" y="2969136"/>
              <a:ext cx="3982692" cy="594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Client Socket</a:t>
              </a:r>
              <a:r>
                <a:rPr lang="ko-KR" altLang="en-US" sz="14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 강제적으로 끊기면 서버 쪽의 </a:t>
              </a:r>
              <a:r>
                <a:rPr lang="en-US" altLang="ko-KR" sz="1400" b="1" spc="-150" dirty="0" err="1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Stream.Socket</a:t>
              </a:r>
              <a:r>
                <a:rPr lang="ko-KR" altLang="en-US" sz="14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</a:t>
              </a:r>
              <a:endParaRPr lang="en-US" altLang="ko-KR" sz="1400" b="1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4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Client</a:t>
              </a:r>
              <a:r>
                <a:rPr lang="ko-KR" altLang="en-US" sz="14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의 </a:t>
              </a:r>
              <a:r>
                <a:rPr lang="en-US" altLang="ko-KR" sz="1400" b="1" spc="-150" dirty="0" err="1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Stream.Socket</a:t>
              </a:r>
              <a:r>
                <a:rPr lang="ko-KR" altLang="en-US" sz="14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부분을 찾고 연결시키지 못 함</a:t>
              </a:r>
              <a:endParaRPr lang="en-US" altLang="ko-KR" sz="1400" b="1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ACCB66A-61F4-E031-0E90-9463EEB0DD18}"/>
              </a:ext>
            </a:extLst>
          </p:cNvPr>
          <p:cNvGrpSpPr/>
          <p:nvPr/>
        </p:nvGrpSpPr>
        <p:grpSpPr>
          <a:xfrm>
            <a:off x="6199484" y="4092420"/>
            <a:ext cx="4247647" cy="2222363"/>
            <a:chOff x="1753934" y="1653698"/>
            <a:chExt cx="4247647" cy="22223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6AB283B-0BFA-5CAE-7D97-CC11D61699FA}"/>
                </a:ext>
              </a:extLst>
            </p:cNvPr>
            <p:cNvGrpSpPr/>
            <p:nvPr/>
          </p:nvGrpSpPr>
          <p:grpSpPr>
            <a:xfrm>
              <a:off x="1753934" y="1653698"/>
              <a:ext cx="4247647" cy="2222363"/>
              <a:chOff x="1753934" y="1653698"/>
              <a:chExt cx="4247647" cy="2222363"/>
            </a:xfrm>
          </p:grpSpPr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A0686F31-C512-8A90-AB90-8F950AABB3FE}"/>
                  </a:ext>
                </a:extLst>
              </p:cNvPr>
              <p:cNvSpPr/>
              <p:nvPr/>
            </p:nvSpPr>
            <p:spPr>
              <a:xfrm>
                <a:off x="1764371" y="1672866"/>
                <a:ext cx="4237210" cy="2203195"/>
              </a:xfrm>
              <a:prstGeom prst="rect">
                <a:avLst/>
              </a:prstGeom>
              <a:solidFill>
                <a:srgbClr val="262626"/>
              </a:solidFill>
              <a:ln w="28575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7BDA644-F32B-97DE-8C93-1707E221F2CB}"/>
                  </a:ext>
                </a:extLst>
              </p:cNvPr>
              <p:cNvSpPr txBox="1"/>
              <p:nvPr/>
            </p:nvSpPr>
            <p:spPr>
              <a:xfrm>
                <a:off x="1753934" y="1653698"/>
                <a:ext cx="455126" cy="461665"/>
              </a:xfrm>
              <a:prstGeom prst="rect">
                <a:avLst/>
              </a:prstGeom>
              <a:solidFill>
                <a:srgbClr val="F9F8FD"/>
              </a:solidFill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262626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4</a:t>
                </a:r>
                <a:endParaRPr lang="ko-KR" altLang="en-US" sz="2400" dirty="0">
                  <a:solidFill>
                    <a:srgbClr val="26262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11" name="Rectangle 58">
                <a:extLst>
                  <a:ext uri="{FF2B5EF4-FFF2-40B4-BE49-F238E27FC236}">
                    <a16:creationId xmlns:a16="http://schemas.microsoft.com/office/drawing/2014/main" id="{09BE0219-45FC-58DA-57BD-ADC2ACE6AF98}"/>
                  </a:ext>
                </a:extLst>
              </p:cNvPr>
              <p:cNvSpPr/>
              <p:nvPr/>
            </p:nvSpPr>
            <p:spPr>
              <a:xfrm>
                <a:off x="2422168" y="1945294"/>
                <a:ext cx="2921616" cy="400110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algn="ctr"/>
                <a:r>
                  <a:rPr lang="en-US" sz="2000" b="1" cap="all" dirty="0">
                    <a:solidFill>
                      <a:srgbClr val="DAD9DD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UNICODE</a:t>
                </a:r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B31E588-62A0-A38E-9FA7-330803E72C0A}"/>
                </a:ext>
              </a:extLst>
            </p:cNvPr>
            <p:cNvSpPr txBox="1"/>
            <p:nvPr/>
          </p:nvSpPr>
          <p:spPr>
            <a:xfrm>
              <a:off x="2544282" y="2440242"/>
              <a:ext cx="2677388" cy="405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900"/>
                </a:spcAft>
              </a:pPr>
              <a:r>
                <a:rPr lang="en-US" altLang="ko-Kore-KR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Socket</a:t>
              </a:r>
              <a:r>
                <a:rPr lang="ko-KR" altLang="en-US" b="1" u="sng" spc="-12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통신 시 한글 깨짐 현상</a:t>
              </a:r>
              <a:endParaRPr lang="en-US" altLang="ko-KR" b="1" u="sng" spc="-12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DAD9D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F78212F-56B2-665A-29B5-FBF0A71512D2}"/>
                </a:ext>
              </a:extLst>
            </p:cNvPr>
            <p:cNvSpPr txBox="1"/>
            <p:nvPr/>
          </p:nvSpPr>
          <p:spPr>
            <a:xfrm>
              <a:off x="1953299" y="2908552"/>
              <a:ext cx="3878113" cy="6662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Encoding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문제로 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Client Receiver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에서 정의 해줘야 함</a:t>
              </a:r>
              <a:endParaRPr lang="en-US" altLang="ko-KR" sz="1600" b="1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DAD9D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DAD9DD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그러나 어떤 형식으로 정의 해야 할지 아직 잘 모르겠음</a:t>
              </a:r>
              <a:endParaRPr lang="ko-KR" altLang="en-US" sz="1600" spc="-15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5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360445-9394-E7FC-F5F7-F44E9C53C904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22BD2F5-557C-28AE-C892-C610F6F7D338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31CFD42-7492-10BA-39A4-C3D5FFEDAEA0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93C0FFF-8519-1659-C523-B51D289322B5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20C2D5F-E754-5DA1-C5DF-35C34E7C0827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EFB466-78BE-7A4D-5503-072028480D66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875ADC7-0BC5-D7CB-CB93-17342E1D3F9D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D26B404-7D33-B645-8EFD-DC662558CBBA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83C2F6C-05CB-A923-D5E9-B3A171D1D6A7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BA4493-E735-7ED2-B71F-227D242CDBCC}"/>
              </a:ext>
            </a:extLst>
          </p:cNvPr>
          <p:cNvSpPr txBox="1"/>
          <p:nvPr/>
        </p:nvSpPr>
        <p:spPr>
          <a:xfrm>
            <a:off x="4605919" y="618793"/>
            <a:ext cx="2980163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cap="all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전체의 </a:t>
            </a:r>
            <a:r>
              <a:rPr lang="ko-KR" altLang="en-US" sz="2400" b="1" cap="all" dirty="0" err="1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느낀점</a:t>
            </a:r>
            <a:endParaRPr lang="en-US" altLang="ko-KR" sz="2400" b="1" cap="all" dirty="0">
              <a:solidFill>
                <a:srgbClr val="26262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A8AC31-32C2-952B-E6E4-BC7C602AA836}"/>
              </a:ext>
            </a:extLst>
          </p:cNvPr>
          <p:cNvGrpSpPr/>
          <p:nvPr/>
        </p:nvGrpSpPr>
        <p:grpSpPr>
          <a:xfrm>
            <a:off x="4318215" y="504818"/>
            <a:ext cx="3555571" cy="689615"/>
            <a:chOff x="3028950" y="914400"/>
            <a:chExt cx="6043613" cy="1114425"/>
          </a:xfrm>
        </p:grpSpPr>
        <p:sp>
          <p:nvSpPr>
            <p:cNvPr id="21" name="직각 삼각형[R] 5">
              <a:extLst>
                <a:ext uri="{FF2B5EF4-FFF2-40B4-BE49-F238E27FC236}">
                  <a16:creationId xmlns:a16="http://schemas.microsoft.com/office/drawing/2014/main" id="{F8301AF4-56F7-6972-AEE5-8030EF0D76A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" name="직각 삼각형[R] 6">
              <a:extLst>
                <a:ext uri="{FF2B5EF4-FFF2-40B4-BE49-F238E27FC236}">
                  <a16:creationId xmlns:a16="http://schemas.microsoft.com/office/drawing/2014/main" id="{78F7673B-58A8-7EF2-B9BB-9274A0316EEC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0D24B81-5F05-C417-D634-ECA91D1E6330}"/>
              </a:ext>
            </a:extLst>
          </p:cNvPr>
          <p:cNvGrpSpPr/>
          <p:nvPr/>
        </p:nvGrpSpPr>
        <p:grpSpPr>
          <a:xfrm>
            <a:off x="2821912" y="1986176"/>
            <a:ext cx="8403262" cy="1184767"/>
            <a:chOff x="2905870" y="2112356"/>
            <a:chExt cx="8403262" cy="1184767"/>
          </a:xfrm>
        </p:grpSpPr>
        <p:sp>
          <p:nvSpPr>
            <p:cNvPr id="47" name="Rectangle 58">
              <a:extLst>
                <a:ext uri="{FF2B5EF4-FFF2-40B4-BE49-F238E27FC236}">
                  <a16:creationId xmlns:a16="http://schemas.microsoft.com/office/drawing/2014/main" id="{053F2104-001D-84F9-F1A2-69F8F2783ABB}"/>
                </a:ext>
              </a:extLst>
            </p:cNvPr>
            <p:cNvSpPr/>
            <p:nvPr/>
          </p:nvSpPr>
          <p:spPr>
            <a:xfrm>
              <a:off x="2905870" y="2112356"/>
              <a:ext cx="2921616" cy="400110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2000" b="1" cap="all" dirty="0">
                  <a:ln>
                    <a:solidFill>
                      <a:srgbClr val="00B0F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GitHub Connect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EC22B04-A34B-CD30-E104-BCED59562F46}"/>
                </a:ext>
              </a:extLst>
            </p:cNvPr>
            <p:cNvSpPr txBox="1"/>
            <p:nvPr/>
          </p:nvSpPr>
          <p:spPr>
            <a:xfrm>
              <a:off x="2905870" y="2596931"/>
              <a:ext cx="8403262" cy="700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spcAft>
                  <a:spcPts val="900"/>
                </a:spcAft>
              </a:pP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GitHub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 사용하여 팀원들끼리 코드를 공유하는 과정에서 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’pull’ , ‘commit’, ‘push’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할 때 발생할 수 있는 에러들을 확인하고</a:t>
              </a:r>
              <a:endParaRPr lang="en-US" altLang="ko-KR" sz="1600" b="1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just">
                <a:spcAft>
                  <a:spcPts val="900"/>
                </a:spcAft>
              </a:pP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해결하는 방법을 찾아보고 학습하는 기회를 가질 수 있었다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6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2F1624-EA27-F45E-54D7-A8DFF53D600E}"/>
              </a:ext>
            </a:extLst>
          </p:cNvPr>
          <p:cNvGrpSpPr/>
          <p:nvPr/>
        </p:nvGrpSpPr>
        <p:grpSpPr>
          <a:xfrm>
            <a:off x="611308" y="1426169"/>
            <a:ext cx="2013735" cy="2304781"/>
            <a:chOff x="651852" y="1456991"/>
            <a:chExt cx="2013735" cy="2304781"/>
          </a:xfrm>
        </p:grpSpPr>
        <p:sp>
          <p:nvSpPr>
            <p:cNvPr id="9" name="막힌 원호 8">
              <a:extLst>
                <a:ext uri="{FF2B5EF4-FFF2-40B4-BE49-F238E27FC236}">
                  <a16:creationId xmlns:a16="http://schemas.microsoft.com/office/drawing/2014/main" id="{0C375C28-E94C-02E6-2131-5C3562DA218B}"/>
                </a:ext>
              </a:extLst>
            </p:cNvPr>
            <p:cNvSpPr/>
            <p:nvPr/>
          </p:nvSpPr>
          <p:spPr>
            <a:xfrm rot="16200000">
              <a:off x="651852" y="1748037"/>
              <a:ext cx="2013735" cy="2013735"/>
            </a:xfrm>
            <a:prstGeom prst="blockArc">
              <a:avLst>
                <a:gd name="adj1" fmla="val 11470472"/>
                <a:gd name="adj2" fmla="val 20638268"/>
                <a:gd name="adj3" fmla="val 0"/>
              </a:avLst>
            </a:prstGeom>
            <a:solidFill>
              <a:schemeClr val="bg1"/>
            </a:solidFill>
            <a:ln w="19050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026F9F-073F-D121-5BCC-95A7175E65BA}"/>
                </a:ext>
              </a:extLst>
            </p:cNvPr>
            <p:cNvSpPr txBox="1"/>
            <p:nvPr/>
          </p:nvSpPr>
          <p:spPr>
            <a:xfrm>
              <a:off x="1390057" y="1456991"/>
              <a:ext cx="537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rgbClr val="00B0F0"/>
                    </a:solidFill>
                  </a:ln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01</a:t>
              </a:r>
              <a:endParaRPr lang="ko-KR" altLang="en-US" sz="2400" b="1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B7582D4-31FF-06DC-C0C6-3FB0BDA1B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C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48720" y="1918656"/>
              <a:ext cx="1620000" cy="1620000"/>
            </a:xfrm>
            <a:prstGeom prst="ellipse">
              <a:avLst/>
            </a:prstGeom>
            <a:ln w="19050" cap="rnd"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7700697-9BE9-14C8-4302-A66C9FD4AF64}"/>
              </a:ext>
            </a:extLst>
          </p:cNvPr>
          <p:cNvGrpSpPr/>
          <p:nvPr/>
        </p:nvGrpSpPr>
        <p:grpSpPr>
          <a:xfrm>
            <a:off x="611308" y="4004125"/>
            <a:ext cx="11115907" cy="2304781"/>
            <a:chOff x="611308" y="4004125"/>
            <a:chExt cx="11115907" cy="2304781"/>
          </a:xfrm>
        </p:grpSpPr>
        <p:sp>
          <p:nvSpPr>
            <p:cNvPr id="49" name="Rectangle 58">
              <a:extLst>
                <a:ext uri="{FF2B5EF4-FFF2-40B4-BE49-F238E27FC236}">
                  <a16:creationId xmlns:a16="http://schemas.microsoft.com/office/drawing/2014/main" id="{C94DCC5F-53A1-BFEB-4EE3-82455B21C3BC}"/>
                </a:ext>
              </a:extLst>
            </p:cNvPr>
            <p:cNvSpPr/>
            <p:nvPr/>
          </p:nvSpPr>
          <p:spPr>
            <a:xfrm>
              <a:off x="2821912" y="4091705"/>
              <a:ext cx="2269223" cy="400110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algn="ctr"/>
              <a:r>
                <a:rPr lang="en-US" sz="2000" b="1" cap="all" dirty="0">
                  <a:ln>
                    <a:solidFill>
                      <a:srgbClr val="00B0F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Code</a:t>
              </a:r>
              <a:r>
                <a:rPr lang="ko-KR" altLang="en-US" sz="2000" b="1" cap="all" dirty="0">
                  <a:ln>
                    <a:solidFill>
                      <a:srgbClr val="00B0F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</a:t>
              </a:r>
              <a:r>
                <a:rPr lang="en-US" altLang="ko-KR" sz="2000" b="1" cap="all" dirty="0" err="1">
                  <a:ln>
                    <a:solidFill>
                      <a:srgbClr val="00B0F0">
                        <a:alpha val="0"/>
                      </a:srgbClr>
                    </a:solidFill>
                  </a:ln>
                  <a:solidFill>
                    <a:srgbClr val="00B0F0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REview</a:t>
              </a:r>
              <a:endParaRPr lang="en-US" sz="2000" b="1" cap="all" dirty="0">
                <a:ln>
                  <a:solidFill>
                    <a:srgbClr val="00B0F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3F5765B-EB7F-9AB5-DF65-360FBD9B8290}"/>
                </a:ext>
              </a:extLst>
            </p:cNvPr>
            <p:cNvSpPr txBox="1"/>
            <p:nvPr/>
          </p:nvSpPr>
          <p:spPr>
            <a:xfrm>
              <a:off x="2625043" y="4523802"/>
              <a:ext cx="9102172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indent="-171450" algn="just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팀원이 작성한 게시판 코드를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보고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리뷰를 진행하며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서로의 코드가 어떤 방식으로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작동하는지를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파악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할 수 있었다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600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indent="-171450" algn="just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작성의 이유를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알기 쉽도록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주석을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사용하면 좋다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는 점과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코드의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목적에 맞는 변수를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해야 한다는 점</a:t>
              </a:r>
            </a:p>
            <a:p>
              <a:pPr indent="-171450" algn="just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보는 사람이 코드를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이해하기 쉽게 끔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가독성 고려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하고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불필요한 내용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은 최대한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해야 한다는 점</a:t>
              </a:r>
            </a:p>
            <a:p>
              <a:pPr indent="-171450" algn="just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스캐너 </a:t>
              </a:r>
              <a:r>
                <a:rPr lang="en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nextInt()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 후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버퍼에 남은 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[</a:t>
              </a:r>
              <a:r>
                <a:rPr lang="en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enter]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비워주기 위해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en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nextLine() </a:t>
              </a:r>
              <a:r>
                <a:rPr lang="ko-KR" altLang="en-US" sz="1600" b="1" spc="-150" dirty="0" err="1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를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한 번</a:t>
              </a:r>
              <a:r>
                <a:rPr lang="en-US" altLang="ko-KR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사용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 준다는 점  등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ko-KR" altLang="en-US" sz="1600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indent="-171450" algn="just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코드에서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아쉬웠던 부분이나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보완했으면 하는 내용들을  </a:t>
              </a:r>
              <a:r>
                <a:rPr lang="ko-KR" altLang="en-US" sz="1600" b="1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공유하고 </a:t>
              </a:r>
              <a:r>
                <a:rPr lang="ko-KR" altLang="en-US" sz="1600" b="1" spc="-150" dirty="0" err="1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피드백</a:t>
              </a:r>
              <a:r>
                <a:rPr lang="ko-KR" altLang="en-US" sz="1600" spc="-150" dirty="0" err="1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하는</a:t>
              </a:r>
              <a:r>
                <a:rPr lang="ko-KR" altLang="en-US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시간을 가지는 것이 중요하다는 것을  알 수 있었다</a:t>
              </a:r>
              <a:r>
                <a:rPr lang="en-US" altLang="ko-KR" sz="1600" spc="-150" dirty="0">
                  <a:ln>
                    <a:solidFill>
                      <a:srgbClr val="DAD9DD">
                        <a:alpha val="0"/>
                      </a:srgbClr>
                    </a:solidFill>
                    <a:prstDash val="dash"/>
                  </a:ln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.</a:t>
              </a:r>
              <a:endParaRPr lang="en-US" altLang="ko-Kore-KR" sz="1600" spc="-150" dirty="0">
                <a:ln>
                  <a:solidFill>
                    <a:srgbClr val="DAD9DD">
                      <a:alpha val="0"/>
                    </a:srgbClr>
                  </a:solidFill>
                  <a:prstDash val="dash"/>
                </a:ln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55E5A4F-6827-92D8-755D-9711B3592B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9446" t="-6125" r="1119" b="-12203"/>
            <a:stretch/>
          </p:blipFill>
          <p:spPr>
            <a:xfrm>
              <a:off x="808175" y="4515569"/>
              <a:ext cx="1620000" cy="1620000"/>
            </a:xfrm>
            <a:prstGeom prst="ellipse">
              <a:avLst/>
            </a:prstGeom>
            <a:ln w="28575" cap="rnd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CF2C0C3-E49C-F23F-FB1A-96EB894DA0B7}"/>
                </a:ext>
              </a:extLst>
            </p:cNvPr>
            <p:cNvGrpSpPr/>
            <p:nvPr/>
          </p:nvGrpSpPr>
          <p:grpSpPr>
            <a:xfrm>
              <a:off x="611308" y="4004125"/>
              <a:ext cx="2013735" cy="2304781"/>
              <a:chOff x="651852" y="1456991"/>
              <a:chExt cx="2013735" cy="2304781"/>
            </a:xfrm>
          </p:grpSpPr>
          <p:sp>
            <p:nvSpPr>
              <p:cNvPr id="31" name="막힌 원호 30">
                <a:extLst>
                  <a:ext uri="{FF2B5EF4-FFF2-40B4-BE49-F238E27FC236}">
                    <a16:creationId xmlns:a16="http://schemas.microsoft.com/office/drawing/2014/main" id="{893244C0-DD10-0A39-BC68-D9E6B2B77FF5}"/>
                  </a:ext>
                </a:extLst>
              </p:cNvPr>
              <p:cNvSpPr/>
              <p:nvPr/>
            </p:nvSpPr>
            <p:spPr>
              <a:xfrm rot="16200000">
                <a:off x="651852" y="1748037"/>
                <a:ext cx="2013735" cy="2013735"/>
              </a:xfrm>
              <a:prstGeom prst="blockArc">
                <a:avLst>
                  <a:gd name="adj1" fmla="val 11470472"/>
                  <a:gd name="adj2" fmla="val 20638268"/>
                  <a:gd name="adj3" fmla="val 0"/>
                </a:avLst>
              </a:prstGeom>
              <a:solidFill>
                <a:schemeClr val="bg1"/>
              </a:solidFill>
              <a:ln w="19050"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34FDBF-674F-A663-C018-BB2E49C8C40B}"/>
                  </a:ext>
                </a:extLst>
              </p:cNvPr>
              <p:cNvSpPr txBox="1"/>
              <p:nvPr/>
            </p:nvSpPr>
            <p:spPr>
              <a:xfrm>
                <a:off x="1390057" y="1456991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b="1" dirty="0">
                    <a:ln>
                      <a:solidFill>
                        <a:srgbClr val="00B0F0"/>
                      </a:solidFill>
                    </a:ln>
                    <a:solidFill>
                      <a:srgbClr val="00B0F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02</a:t>
                </a:r>
                <a:endParaRPr lang="ko-KR" altLang="en-US" sz="2400" b="1" dirty="0">
                  <a:ln>
                    <a:solidFill>
                      <a:srgbClr val="00B0F0"/>
                    </a:solidFill>
                  </a:ln>
                  <a:solidFill>
                    <a:srgbClr val="00B0F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0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6D5252-7B09-1DE6-1452-3C7360EFD872}"/>
              </a:ext>
            </a:extLst>
          </p:cNvPr>
          <p:cNvSpPr txBox="1"/>
          <p:nvPr/>
        </p:nvSpPr>
        <p:spPr>
          <a:xfrm>
            <a:off x="4964672" y="1049047"/>
            <a:ext cx="2262657" cy="646331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b="1" dirty="0">
                <a:solidFill>
                  <a:srgbClr val="F9F8F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kumimoji="1" lang="ko-Kore-KR" altLang="en-US" sz="4000" b="1" dirty="0">
              <a:solidFill>
                <a:srgbClr val="F9F8F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A05F8-543C-D5EB-AAF3-C27CA43B0368}"/>
              </a:ext>
            </a:extLst>
          </p:cNvPr>
          <p:cNvSpPr txBox="1"/>
          <p:nvPr/>
        </p:nvSpPr>
        <p:spPr>
          <a:xfrm>
            <a:off x="4891625" y="1821809"/>
            <a:ext cx="2599251" cy="4747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CONCEPT </a:t>
            </a:r>
          </a:p>
          <a:p>
            <a:pPr>
              <a:lnSpc>
                <a:spcPct val="200000"/>
              </a:lnSpc>
            </a:pPr>
            <a:r>
              <a:rPr lang="en-US" altLang="ko-Kore-KR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2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ko-KR" altLang="en-US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정의서</a:t>
            </a:r>
            <a:r>
              <a:rPr lang="en-US" altLang="ko-Kore-KR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ore-KR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ko-KR" altLang="en-US" sz="22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설계도</a:t>
            </a:r>
            <a:endParaRPr lang="en-US" altLang="ko-KR" sz="22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GitHub</a:t>
            </a:r>
          </a:p>
          <a:p>
            <a:pPr>
              <a:lnSpc>
                <a:spcPct val="200000"/>
              </a:lnSpc>
            </a:pPr>
            <a:r>
              <a:rPr lang="en-US" altLang="ko-Kore-KR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en-US" altLang="ko-KR" sz="22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22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ore-KR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2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화면</a:t>
            </a:r>
            <a:endParaRPr lang="en-US" altLang="ko-KR" sz="22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</a:t>
            </a:r>
            <a:r>
              <a:rPr lang="ko-KR" altLang="en-US" sz="22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개선점 및 </a:t>
            </a:r>
            <a:r>
              <a:rPr lang="ko-KR" altLang="en-US" sz="2200" dirty="0" err="1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endParaRPr lang="en-US" altLang="ko-Kore-KR" sz="22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D5B997D-56F6-0043-58B3-D70941E65E95}"/>
              </a:ext>
            </a:extLst>
          </p:cNvPr>
          <p:cNvCxnSpPr>
            <a:cxnSpLocks/>
          </p:cNvCxnSpPr>
          <p:nvPr/>
        </p:nvCxnSpPr>
        <p:spPr>
          <a:xfrm>
            <a:off x="-242888" y="1402990"/>
            <a:ext cx="5414963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B6C2A3D-D317-E10F-1A26-7A4DCF3D2B1F}"/>
              </a:ext>
            </a:extLst>
          </p:cNvPr>
          <p:cNvCxnSpPr>
            <a:cxnSpLocks/>
          </p:cNvCxnSpPr>
          <p:nvPr/>
        </p:nvCxnSpPr>
        <p:spPr>
          <a:xfrm>
            <a:off x="6986587" y="1402990"/>
            <a:ext cx="5414963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F8793E-DFDD-0E3B-1615-9E5B1E20A8BD}"/>
              </a:ext>
            </a:extLst>
          </p:cNvPr>
          <p:cNvGrpSpPr/>
          <p:nvPr/>
        </p:nvGrpSpPr>
        <p:grpSpPr>
          <a:xfrm>
            <a:off x="744584" y="2465682"/>
            <a:ext cx="2869474" cy="615983"/>
            <a:chOff x="744584" y="2465682"/>
            <a:chExt cx="2869474" cy="615983"/>
          </a:xfrm>
        </p:grpSpPr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6ACDBF7A-A5FB-BC11-448E-F543B6DFF91D}"/>
                </a:ext>
              </a:extLst>
            </p:cNvPr>
            <p:cNvSpPr/>
            <p:nvPr/>
          </p:nvSpPr>
          <p:spPr>
            <a:xfrm>
              <a:off x="744584" y="2465682"/>
              <a:ext cx="2869474" cy="579120"/>
            </a:xfrm>
            <a:prstGeom prst="parallelogram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B37B2A-135F-E113-B361-9C7DACE12E77}"/>
                </a:ext>
              </a:extLst>
            </p:cNvPr>
            <p:cNvSpPr txBox="1"/>
            <p:nvPr/>
          </p:nvSpPr>
          <p:spPr>
            <a:xfrm>
              <a:off x="1495480" y="2496890"/>
              <a:ext cx="13676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김형호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360445-9394-E7FC-F5F7-F44E9C53C904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22BD2F5-557C-28AE-C892-C610F6F7D338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B31CFD42-7492-10BA-39A4-C3D5FFEDAEA0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F93C0FFF-8519-1659-C523-B51D289322B5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20C2D5F-E754-5DA1-C5DF-35C34E7C0827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E4EFB466-78BE-7A4D-5503-072028480D66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875ADC7-0BC5-D7CB-CB93-17342E1D3F9D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D26B404-7D33-B645-8EFD-DC662558CBBA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83C2F6C-05CB-A923-D5E9-B3A171D1D6A7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8BA4493-E735-7ED2-B71F-227D242CDBCC}"/>
              </a:ext>
            </a:extLst>
          </p:cNvPr>
          <p:cNvSpPr txBox="1"/>
          <p:nvPr/>
        </p:nvSpPr>
        <p:spPr>
          <a:xfrm>
            <a:off x="4605919" y="618793"/>
            <a:ext cx="2980163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개인이 </a:t>
            </a:r>
            <a:r>
              <a:rPr kumimoji="1" lang="ko-KR" altLang="en-US" sz="2400" dirty="0" err="1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1A8AC31-32C2-952B-E6E4-BC7C602AA836}"/>
              </a:ext>
            </a:extLst>
          </p:cNvPr>
          <p:cNvGrpSpPr/>
          <p:nvPr/>
        </p:nvGrpSpPr>
        <p:grpSpPr>
          <a:xfrm>
            <a:off x="4318215" y="504818"/>
            <a:ext cx="3555571" cy="689615"/>
            <a:chOff x="3028950" y="914400"/>
            <a:chExt cx="6043613" cy="1114425"/>
          </a:xfrm>
        </p:grpSpPr>
        <p:sp>
          <p:nvSpPr>
            <p:cNvPr id="21" name="직각 삼각형[R] 5">
              <a:extLst>
                <a:ext uri="{FF2B5EF4-FFF2-40B4-BE49-F238E27FC236}">
                  <a16:creationId xmlns:a16="http://schemas.microsoft.com/office/drawing/2014/main" id="{F8301AF4-56F7-6972-AEE5-8030EF0D76A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2" name="직각 삼각형[R] 6">
              <a:extLst>
                <a:ext uri="{FF2B5EF4-FFF2-40B4-BE49-F238E27FC236}">
                  <a16:creationId xmlns:a16="http://schemas.microsoft.com/office/drawing/2014/main" id="{78F7673B-58A8-7EF2-B9BB-9274A0316EEC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0D305D-CE5D-C907-8987-E663F8B69105}"/>
              </a:ext>
            </a:extLst>
          </p:cNvPr>
          <p:cNvSpPr/>
          <p:nvPr/>
        </p:nvSpPr>
        <p:spPr>
          <a:xfrm>
            <a:off x="1219201" y="1999045"/>
            <a:ext cx="2869473" cy="4169229"/>
          </a:xfrm>
          <a:prstGeom prst="roundRect">
            <a:avLst>
              <a:gd name="adj" fmla="val 9838"/>
            </a:avLst>
          </a:prstGeom>
          <a:noFill/>
          <a:ln w="28575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0CAA58D-B6E1-404C-909E-4043E23B900E}"/>
              </a:ext>
            </a:extLst>
          </p:cNvPr>
          <p:cNvGrpSpPr/>
          <p:nvPr/>
        </p:nvGrpSpPr>
        <p:grpSpPr>
          <a:xfrm>
            <a:off x="4423955" y="1999045"/>
            <a:ext cx="3344090" cy="4169229"/>
            <a:chOff x="613953" y="2046513"/>
            <a:chExt cx="3344090" cy="4169229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676AC27C-2937-E485-D530-462CD3AE8B6E}"/>
                </a:ext>
              </a:extLst>
            </p:cNvPr>
            <p:cNvSpPr/>
            <p:nvPr/>
          </p:nvSpPr>
          <p:spPr>
            <a:xfrm>
              <a:off x="613953" y="2513150"/>
              <a:ext cx="2869474" cy="579120"/>
            </a:xfrm>
            <a:prstGeom prst="parallelogram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735E3EF-BDB6-6F06-B443-B2F8E88F0D0E}"/>
                </a:ext>
              </a:extLst>
            </p:cNvPr>
            <p:cNvSpPr/>
            <p:nvPr/>
          </p:nvSpPr>
          <p:spPr>
            <a:xfrm>
              <a:off x="1088570" y="2046513"/>
              <a:ext cx="2869473" cy="4169229"/>
            </a:xfrm>
            <a:prstGeom prst="roundRect">
              <a:avLst>
                <a:gd name="adj" fmla="val 9838"/>
              </a:avLst>
            </a:prstGeom>
            <a:noFill/>
            <a:ln w="28575"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C9E0EA-442E-CDF4-90EE-CEF60ABFBF23}"/>
                </a:ext>
              </a:extLst>
            </p:cNvPr>
            <p:cNvSpPr txBox="1"/>
            <p:nvPr/>
          </p:nvSpPr>
          <p:spPr>
            <a:xfrm>
              <a:off x="1364849" y="2544358"/>
              <a:ext cx="1762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김에스더</a:t>
              </a:r>
              <a:endParaRPr lang="ko-KR" altLang="en-US" sz="3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2612E7-48CE-A56A-6889-EB10220DC1C0}"/>
              </a:ext>
            </a:extLst>
          </p:cNvPr>
          <p:cNvGrpSpPr/>
          <p:nvPr/>
        </p:nvGrpSpPr>
        <p:grpSpPr>
          <a:xfrm>
            <a:off x="8103326" y="1999045"/>
            <a:ext cx="3344090" cy="4169229"/>
            <a:chOff x="613953" y="2046513"/>
            <a:chExt cx="3344090" cy="4169229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A6F84064-5BCD-B19D-362A-9E80531B7911}"/>
                </a:ext>
              </a:extLst>
            </p:cNvPr>
            <p:cNvSpPr/>
            <p:nvPr/>
          </p:nvSpPr>
          <p:spPr>
            <a:xfrm>
              <a:off x="613953" y="2513150"/>
              <a:ext cx="2869474" cy="579120"/>
            </a:xfrm>
            <a:prstGeom prst="parallelogram">
              <a:avLst/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CBCAD6F-08C0-F8F6-6D73-F5A27B1E6880}"/>
                </a:ext>
              </a:extLst>
            </p:cNvPr>
            <p:cNvSpPr/>
            <p:nvPr/>
          </p:nvSpPr>
          <p:spPr>
            <a:xfrm>
              <a:off x="1088570" y="2046513"/>
              <a:ext cx="2869473" cy="4169229"/>
            </a:xfrm>
            <a:prstGeom prst="roundRect">
              <a:avLst>
                <a:gd name="adj" fmla="val 9838"/>
              </a:avLst>
            </a:prstGeom>
            <a:noFill/>
            <a:ln w="28575">
              <a:solidFill>
                <a:srgbClr val="26262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F738B4-6BED-3992-C0C7-62DC528E176F}"/>
                </a:ext>
              </a:extLst>
            </p:cNvPr>
            <p:cNvSpPr txBox="1"/>
            <p:nvPr/>
          </p:nvSpPr>
          <p:spPr>
            <a:xfrm>
              <a:off x="1364849" y="2544358"/>
              <a:ext cx="13676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김동규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62FC536-D699-77DA-3DF2-993E5113C871}"/>
              </a:ext>
            </a:extLst>
          </p:cNvPr>
          <p:cNvGrpSpPr/>
          <p:nvPr/>
        </p:nvGrpSpPr>
        <p:grpSpPr>
          <a:xfrm>
            <a:off x="723308" y="2465682"/>
            <a:ext cx="2869474" cy="615983"/>
            <a:chOff x="744584" y="2465682"/>
            <a:chExt cx="2869474" cy="615983"/>
          </a:xfrm>
        </p:grpSpPr>
        <p:sp>
          <p:nvSpPr>
            <p:cNvPr id="34" name="평행 사변형 33">
              <a:extLst>
                <a:ext uri="{FF2B5EF4-FFF2-40B4-BE49-F238E27FC236}">
                  <a16:creationId xmlns:a16="http://schemas.microsoft.com/office/drawing/2014/main" id="{6B8A8455-29AE-BAAB-7727-92B53619F68C}"/>
                </a:ext>
              </a:extLst>
            </p:cNvPr>
            <p:cNvSpPr/>
            <p:nvPr/>
          </p:nvSpPr>
          <p:spPr>
            <a:xfrm>
              <a:off x="744584" y="2465682"/>
              <a:ext cx="2869474" cy="579120"/>
            </a:xfrm>
            <a:prstGeom prst="parallelogram">
              <a:avLst/>
            </a:prstGeom>
            <a:solidFill>
              <a:srgbClr val="262626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7856B7-5A65-17F8-8973-E57A1ED48704}"/>
                </a:ext>
              </a:extLst>
            </p:cNvPr>
            <p:cNvSpPr txBox="1"/>
            <p:nvPr/>
          </p:nvSpPr>
          <p:spPr>
            <a:xfrm>
              <a:off x="1495480" y="2496890"/>
              <a:ext cx="13676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rgbClr val="DAD9D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김형호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58EC26F-5FCA-A8C1-BA82-29071DDE1893}"/>
              </a:ext>
            </a:extLst>
          </p:cNvPr>
          <p:cNvGrpSpPr/>
          <p:nvPr/>
        </p:nvGrpSpPr>
        <p:grpSpPr>
          <a:xfrm>
            <a:off x="4423955" y="2447250"/>
            <a:ext cx="2869474" cy="615983"/>
            <a:chOff x="744584" y="2465682"/>
            <a:chExt cx="2869474" cy="615983"/>
          </a:xfrm>
        </p:grpSpPr>
        <p:sp>
          <p:nvSpPr>
            <p:cNvPr id="37" name="평행 사변형 36">
              <a:extLst>
                <a:ext uri="{FF2B5EF4-FFF2-40B4-BE49-F238E27FC236}">
                  <a16:creationId xmlns:a16="http://schemas.microsoft.com/office/drawing/2014/main" id="{FB6F878C-31DB-7228-2A37-EEFE3128E676}"/>
                </a:ext>
              </a:extLst>
            </p:cNvPr>
            <p:cNvSpPr/>
            <p:nvPr/>
          </p:nvSpPr>
          <p:spPr>
            <a:xfrm>
              <a:off x="744584" y="2465682"/>
              <a:ext cx="2869474" cy="579120"/>
            </a:xfrm>
            <a:prstGeom prst="parallelogram">
              <a:avLst/>
            </a:prstGeom>
            <a:solidFill>
              <a:srgbClr val="262626"/>
            </a:solidFill>
            <a:ln w="28575"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933AB2-7DD8-69EE-B5F3-454A1920510D}"/>
                </a:ext>
              </a:extLst>
            </p:cNvPr>
            <p:cNvSpPr txBox="1"/>
            <p:nvPr/>
          </p:nvSpPr>
          <p:spPr>
            <a:xfrm>
              <a:off x="1495479" y="2496890"/>
              <a:ext cx="17620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>
                  <a:solidFill>
                    <a:srgbClr val="DAD9DD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김에스더</a:t>
              </a:r>
              <a:endParaRPr lang="ko-KR" altLang="en-US" sz="3200" dirty="0">
                <a:solidFill>
                  <a:srgbClr val="DAD9D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60BF833-974E-BC09-4FE2-3228FC3EF32A}"/>
              </a:ext>
            </a:extLst>
          </p:cNvPr>
          <p:cNvSpPr txBox="1"/>
          <p:nvPr/>
        </p:nvSpPr>
        <p:spPr>
          <a:xfrm>
            <a:off x="1262743" y="3286194"/>
            <a:ext cx="2782387" cy="26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수업에서 배운 내용들을 종합해서 코딩하는 게 복잡하고 어려워서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시작하기 힘들었지만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ko-KR" altLang="en-US" sz="14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쿠마상의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조언과 도움으로 코드를 완성해가면서 즐거움을 느꼈다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처음으로 </a:t>
            </a:r>
            <a:r>
              <a:rPr lang="en-US" altLang="ko-KR" sz="14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 사용해 보면서 신기하기도 했고 팀원 끼리 코드 리뷰를 하면서 서로의 부족한 점과 보완할 점을 공유한 것도 많은 도움이 되었다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9A943A-DA9F-AD82-E231-1AD9E9555F5F}"/>
              </a:ext>
            </a:extLst>
          </p:cNvPr>
          <p:cNvSpPr txBox="1"/>
          <p:nvPr/>
        </p:nvSpPr>
        <p:spPr>
          <a:xfrm>
            <a:off x="4941740" y="3280522"/>
            <a:ext cx="2782387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 프로젝트는 오랜만이어서                                       좀 낯설었지만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쿠마상이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잘 이끌어 주셔서 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많은 도움이 되었다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GitHub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팀원들과 코드 리뷰와 정보를 공유하고 개선점이나 이런저런 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   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피드백 하는 것이 좋았다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조금 더 시간이 있었으면 더 잘할 수 있었을 것 같다는 아쉬움이 남지만  짧은 시간동안 많은 걸 배울 수 있는 시간이 되었다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724938-BA14-1ECA-4393-19597B6B48FC}"/>
              </a:ext>
            </a:extLst>
          </p:cNvPr>
          <p:cNvSpPr txBox="1"/>
          <p:nvPr/>
        </p:nvSpPr>
        <p:spPr>
          <a:xfrm>
            <a:off x="8621111" y="3262960"/>
            <a:ext cx="2782387" cy="276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코드리뷰를 통해 서로 모르는 부분에 대해서 다른 시각으로 정보를 공유하고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git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이용한 형상관리부분도 기억에 남는다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1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주일만에 만들어진 부분이라 미흡한 부분도 많았지만 조금 더 성장 할 수 있는 기회였다고 생각한다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.</a:t>
            </a:r>
          </a:p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저희 </a:t>
            </a:r>
            <a:r>
              <a:rPr lang="ko-KR" altLang="en-US" sz="14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코구마상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분들은 솔직히 </a:t>
            </a:r>
            <a:r>
              <a:rPr lang="ko-KR" altLang="en-US" sz="1400" spc="-15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코구마가</a:t>
            </a: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아닌 것 같다고 생각한다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algn="ctr">
              <a:lnSpc>
                <a:spcPct val="120000"/>
              </a:lnSpc>
              <a:spcAft>
                <a:spcPts val="900"/>
              </a:spcAft>
            </a:pPr>
            <a:r>
              <a:rPr lang="ko-KR" altLang="en-US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너무 잘 하셔서 오히려 제가 고마웠다</a:t>
            </a:r>
            <a:r>
              <a:rPr lang="en-US" altLang="ko-KR" sz="1400" spc="-15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E4E946-D735-D3B8-0D58-C4614ED0337A}"/>
              </a:ext>
            </a:extLst>
          </p:cNvPr>
          <p:cNvSpPr txBox="1"/>
          <p:nvPr/>
        </p:nvSpPr>
        <p:spPr>
          <a:xfrm>
            <a:off x="1219201" y="3901208"/>
            <a:ext cx="424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endParaRPr lang="ko-KR" altLang="en-US" sz="6600" dirty="0">
              <a:solidFill>
                <a:srgbClr val="2626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830269-C570-DBC6-E5FA-131838269E30}"/>
              </a:ext>
            </a:extLst>
          </p:cNvPr>
          <p:cNvSpPr txBox="1"/>
          <p:nvPr/>
        </p:nvSpPr>
        <p:spPr>
          <a:xfrm>
            <a:off x="8429558" y="3011956"/>
            <a:ext cx="424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endParaRPr lang="ko-KR" altLang="en-US" sz="6600" dirty="0">
              <a:solidFill>
                <a:srgbClr val="2626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99E822-E0DE-FD2D-6A38-1780C7EA3895}"/>
              </a:ext>
            </a:extLst>
          </p:cNvPr>
          <p:cNvSpPr txBox="1"/>
          <p:nvPr/>
        </p:nvSpPr>
        <p:spPr>
          <a:xfrm>
            <a:off x="6936872" y="5936150"/>
            <a:ext cx="4780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n>
                  <a:solidFill>
                    <a:srgbClr val="00B0F0">
                      <a:alpha val="0"/>
                    </a:srgbClr>
                  </a:solidFill>
                </a:ln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lang="ko-KR" altLang="en-US" sz="6600" dirty="0">
              <a:ln>
                <a:solidFill>
                  <a:srgbClr val="00B0F0">
                    <a:alpha val="0"/>
                  </a:srgbClr>
                </a:solidFill>
              </a:ln>
              <a:solidFill>
                <a:srgbClr val="2626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7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6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67DD7-156A-B14E-25D3-5F0DDB2BA9A5}"/>
              </a:ext>
            </a:extLst>
          </p:cNvPr>
          <p:cNvSpPr txBox="1"/>
          <p:nvPr/>
        </p:nvSpPr>
        <p:spPr>
          <a:xfrm>
            <a:off x="3294592" y="2705725"/>
            <a:ext cx="560281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flat" dir="t"/>
            </a:scene3d>
            <a:sp3d z="12700000" extrusionH="19050000" prstMaterial="matte">
              <a:extrusionClr>
                <a:srgbClr val="262626"/>
              </a:extrusionClr>
            </a:sp3d>
          </a:bodyPr>
          <a:lstStyle/>
          <a:p>
            <a:r>
              <a:rPr lang="ko-KR" altLang="en-US" sz="8800" b="1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986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99B77A-89F2-8CD6-F2A3-1B670C472BDE}"/>
              </a:ext>
            </a:extLst>
          </p:cNvPr>
          <p:cNvGrpSpPr/>
          <p:nvPr/>
        </p:nvGrpSpPr>
        <p:grpSpPr>
          <a:xfrm>
            <a:off x="4668442" y="628643"/>
            <a:ext cx="2855110" cy="523220"/>
            <a:chOff x="4904446" y="885825"/>
            <a:chExt cx="2855110" cy="5232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940BED-B99D-53FE-CC48-055DA8C6BD32}"/>
                </a:ext>
              </a:extLst>
            </p:cNvPr>
            <p:cNvGrpSpPr/>
            <p:nvPr/>
          </p:nvGrpSpPr>
          <p:grpSpPr>
            <a:xfrm>
              <a:off x="4904446" y="885825"/>
              <a:ext cx="2855110" cy="461665"/>
              <a:chOff x="3028957" y="914400"/>
              <a:chExt cx="6043607" cy="1114425"/>
            </a:xfrm>
          </p:grpSpPr>
          <p:sp>
            <p:nvSpPr>
              <p:cNvPr id="6" name="직각 삼각형[R] 5">
                <a:extLst>
                  <a:ext uri="{FF2B5EF4-FFF2-40B4-BE49-F238E27FC236}">
                    <a16:creationId xmlns:a16="http://schemas.microsoft.com/office/drawing/2014/main" id="{280F5EDF-F21B-C987-A536-CF699A5D7654}"/>
                  </a:ext>
                </a:extLst>
              </p:cNvPr>
              <p:cNvSpPr/>
              <p:nvPr/>
            </p:nvSpPr>
            <p:spPr>
              <a:xfrm rot="16200000">
                <a:off x="8886825" y="1843087"/>
                <a:ext cx="185738" cy="185738"/>
              </a:xfrm>
              <a:prstGeom prst="rtTriangle">
                <a:avLst/>
              </a:prstGeom>
              <a:solidFill>
                <a:srgbClr val="262626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7" name="직각 삼각형[R] 6">
                <a:extLst>
                  <a:ext uri="{FF2B5EF4-FFF2-40B4-BE49-F238E27FC236}">
                    <a16:creationId xmlns:a16="http://schemas.microsoft.com/office/drawing/2014/main" id="{AFF34C56-13BA-AB7B-6DA8-E272964B0A52}"/>
                  </a:ext>
                </a:extLst>
              </p:cNvPr>
              <p:cNvSpPr/>
              <p:nvPr/>
            </p:nvSpPr>
            <p:spPr>
              <a:xfrm rot="5400000">
                <a:off x="3028950" y="914400"/>
                <a:ext cx="185738" cy="185738"/>
              </a:xfrm>
              <a:prstGeom prst="rtTriangle">
                <a:avLst/>
              </a:prstGeom>
              <a:solidFill>
                <a:srgbClr val="262626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0A8EC2-76E0-BF24-6940-24D1FA4BA353}"/>
                </a:ext>
              </a:extLst>
            </p:cNvPr>
            <p:cNvSpPr txBox="1"/>
            <p:nvPr/>
          </p:nvSpPr>
          <p:spPr>
            <a:xfrm>
              <a:off x="5377256" y="885825"/>
              <a:ext cx="1909497" cy="523220"/>
            </a:xfrm>
            <a:prstGeom prst="rect">
              <a:avLst/>
            </a:prstGeom>
            <a:solidFill>
              <a:srgbClr val="F9F8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CONCEPT</a:t>
              </a:r>
              <a:endParaRPr kumimoji="1" lang="ko-Kore-KR" altLang="en-US" sz="28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4C25B6-23CD-2CF0-8F77-E806750BF54B}"/>
              </a:ext>
            </a:extLst>
          </p:cNvPr>
          <p:cNvSpPr txBox="1"/>
          <p:nvPr/>
        </p:nvSpPr>
        <p:spPr>
          <a:xfrm>
            <a:off x="1429619" y="2710310"/>
            <a:ext cx="3386045" cy="1437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네트워크 게시판</a:t>
            </a:r>
            <a:endParaRPr kumimoji="1" lang="en-US" altLang="ko-KR" sz="2400" b="1" dirty="0">
              <a:solidFill>
                <a:srgbClr val="26262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서버와 클라이언트 개념을 도입하여 </a:t>
            </a:r>
            <a:endParaRPr kumimoji="1" lang="en-US" altLang="ko-KR" dirty="0">
              <a:solidFill>
                <a:srgbClr val="26262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소켓 기반 콘솔 게시판 만들기</a:t>
            </a:r>
            <a:endParaRPr kumimoji="1" lang="ko-Kore-KR" altLang="en-US" dirty="0">
              <a:solidFill>
                <a:srgbClr val="26262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FF1D298-5724-D956-6CC7-B41FC681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761" y="1821688"/>
            <a:ext cx="5306036" cy="44276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264CB8-C06C-6852-7AE5-9CA88D8BEF12}"/>
              </a:ext>
            </a:extLst>
          </p:cNvPr>
          <p:cNvGrpSpPr/>
          <p:nvPr/>
        </p:nvGrpSpPr>
        <p:grpSpPr>
          <a:xfrm>
            <a:off x="762770" y="4759471"/>
            <a:ext cx="4762737" cy="1399298"/>
            <a:chOff x="697453" y="4404898"/>
            <a:chExt cx="4762737" cy="139929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7DFCEB-5045-0A14-2610-6B1D9DF73B98}"/>
                </a:ext>
              </a:extLst>
            </p:cNvPr>
            <p:cNvGrpSpPr/>
            <p:nvPr/>
          </p:nvGrpSpPr>
          <p:grpSpPr>
            <a:xfrm>
              <a:off x="697453" y="4404898"/>
              <a:ext cx="4762737" cy="1399298"/>
              <a:chOff x="697453" y="4750123"/>
              <a:chExt cx="4762737" cy="139929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492438A-2F52-579E-1302-99C2B074D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5A5A5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7453" y="4776286"/>
                <a:ext cx="985617" cy="98561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C34D41E-29C0-CC22-675B-189DE8BCA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GlowEdg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22248" y="4750123"/>
                <a:ext cx="1037942" cy="103794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79B0ED-D0C1-2246-46EB-694A77D90FDE}"/>
                  </a:ext>
                </a:extLst>
              </p:cNvPr>
              <p:cNvSpPr txBox="1"/>
              <p:nvPr/>
            </p:nvSpPr>
            <p:spPr>
              <a:xfrm>
                <a:off x="4512256" y="5780089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26262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Server</a:t>
                </a:r>
                <a:endParaRPr lang="ko-KR" altLang="en-US" dirty="0">
                  <a:solidFill>
                    <a:srgbClr val="26262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819BC6-3E17-748D-401C-62EDA17F489E}"/>
                  </a:ext>
                </a:extLst>
              </p:cNvPr>
              <p:cNvSpPr txBox="1"/>
              <p:nvPr/>
            </p:nvSpPr>
            <p:spPr>
              <a:xfrm>
                <a:off x="787747" y="5780089"/>
                <a:ext cx="805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26262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Client</a:t>
                </a:r>
                <a:endParaRPr lang="ko-KR" altLang="en-US" dirty="0">
                  <a:solidFill>
                    <a:srgbClr val="26262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8FB38526-4339-386F-81DF-387D2907F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0312" y="5269094"/>
                <a:ext cx="2304661" cy="0"/>
              </a:xfrm>
              <a:prstGeom prst="straightConnector1">
                <a:avLst/>
              </a:prstGeom>
              <a:ln w="222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70A62663-851A-C2B9-FC9D-4ABB2EA06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70312" y="5421494"/>
                <a:ext cx="2304661" cy="0"/>
              </a:xfrm>
              <a:prstGeom prst="straightConnector1">
                <a:avLst/>
              </a:prstGeom>
              <a:ln w="222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803B12-FA4B-7B34-DB51-27ECC9108484}"/>
                </a:ext>
              </a:extLst>
            </p:cNvPr>
            <p:cNvSpPr txBox="1"/>
            <p:nvPr/>
          </p:nvSpPr>
          <p:spPr>
            <a:xfrm>
              <a:off x="1907328" y="4641301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요청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0FEB1A-5464-3BB1-094E-37E50287750C}"/>
                </a:ext>
              </a:extLst>
            </p:cNvPr>
            <p:cNvSpPr txBox="1"/>
            <p:nvPr/>
          </p:nvSpPr>
          <p:spPr>
            <a:xfrm>
              <a:off x="3358670" y="5057607"/>
              <a:ext cx="1037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제공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987964-266C-92D9-7404-A9154F7EC118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FB8EC75-FF5A-095B-83B1-169F93BE8BA7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4765FFD-E097-DD96-E269-192E7DEBE5CA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51223DC-AE77-5D12-7729-EBF5329A88CC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6C2CE04-8217-2D34-32A6-E59BC526A559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A360FE1-B683-D6D5-AA3A-4798E386B308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CD24C5C-7E90-EBFE-4344-8AABBFA6527A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7EAD4E0-BB67-2760-9796-C48C82E66EA4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25BDE12-410A-BB56-29A2-B527FDFA133C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44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566478" y="526971"/>
            <a:ext cx="2984399" cy="712477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761750" y="628643"/>
            <a:ext cx="2668501" cy="523220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정의서</a:t>
            </a:r>
            <a:endParaRPr kumimoji="1" lang="ko-Kore-KR" altLang="en-US" sz="2800" b="1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A8B45A2-201E-AEAF-7E0B-A0A3BB35015A}"/>
              </a:ext>
            </a:extLst>
          </p:cNvPr>
          <p:cNvGrpSpPr/>
          <p:nvPr/>
        </p:nvGrpSpPr>
        <p:grpSpPr>
          <a:xfrm>
            <a:off x="859301" y="1903322"/>
            <a:ext cx="2986000" cy="4208067"/>
            <a:chOff x="895824" y="2021290"/>
            <a:chExt cx="2986000" cy="420806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B480677-D194-CD8A-0C50-BCE7C6FD51CD}"/>
                </a:ext>
              </a:extLst>
            </p:cNvPr>
            <p:cNvGrpSpPr/>
            <p:nvPr/>
          </p:nvGrpSpPr>
          <p:grpSpPr>
            <a:xfrm>
              <a:off x="895824" y="2222717"/>
              <a:ext cx="2986000" cy="4006640"/>
              <a:chOff x="8290508" y="1797956"/>
              <a:chExt cx="2986000" cy="400664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BB01BAB-FC09-ABA2-DDB8-FF585542FF35}"/>
                  </a:ext>
                </a:extLst>
              </p:cNvPr>
              <p:cNvSpPr/>
              <p:nvPr/>
            </p:nvSpPr>
            <p:spPr>
              <a:xfrm flipH="1" flipV="1">
                <a:off x="8290508" y="2709328"/>
                <a:ext cx="2986000" cy="309526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6F488AE-6E4C-77F2-7F2E-BEC023C2849C}"/>
                  </a:ext>
                </a:extLst>
              </p:cNvPr>
              <p:cNvGrpSpPr/>
              <p:nvPr/>
            </p:nvGrpSpPr>
            <p:grpSpPr>
              <a:xfrm>
                <a:off x="8291309" y="1797956"/>
                <a:ext cx="2984399" cy="3114613"/>
                <a:chOff x="1071964" y="1914521"/>
                <a:chExt cx="2984399" cy="3114613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CC60F80D-1D27-09FB-CFD9-77DAE3212311}"/>
                    </a:ext>
                  </a:extLst>
                </p:cNvPr>
                <p:cNvGrpSpPr/>
                <p:nvPr/>
              </p:nvGrpSpPr>
              <p:grpSpPr>
                <a:xfrm>
                  <a:off x="1071964" y="1914521"/>
                  <a:ext cx="2984399" cy="799089"/>
                  <a:chOff x="1071964" y="1914521"/>
                  <a:chExt cx="2984399" cy="799089"/>
                </a:xfrm>
              </p:grpSpPr>
              <p:sp>
                <p:nvSpPr>
                  <p:cNvPr id="81" name="자유형 35">
                    <a:extLst>
                      <a:ext uri="{FF2B5EF4-FFF2-40B4-BE49-F238E27FC236}">
                        <a16:creationId xmlns:a16="http://schemas.microsoft.com/office/drawing/2014/main" id="{4963081D-D5C2-08AE-67F9-E0A4E72C1948}"/>
                      </a:ext>
                    </a:extLst>
                  </p:cNvPr>
                  <p:cNvSpPr/>
                  <p:nvPr/>
                </p:nvSpPr>
                <p:spPr>
                  <a:xfrm>
                    <a:off x="1071964" y="1914521"/>
                    <a:ext cx="2984399" cy="114300"/>
                  </a:xfrm>
                  <a:custGeom>
                    <a:avLst/>
                    <a:gdLst>
                      <a:gd name="connsiteX0" fmla="*/ 0 w 3200400"/>
                      <a:gd name="connsiteY0" fmla="*/ 114300 h 114300"/>
                      <a:gd name="connsiteX1" fmla="*/ 3200400 w 3200400"/>
                      <a:gd name="connsiteY1" fmla="*/ 114300 h 114300"/>
                      <a:gd name="connsiteX2" fmla="*/ 3086100 w 3200400"/>
                      <a:gd name="connsiteY2" fmla="*/ 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00400" h="114300">
                        <a:moveTo>
                          <a:pt x="0" y="114300"/>
                        </a:moveTo>
                        <a:lnTo>
                          <a:pt x="3200400" y="114300"/>
                        </a:lnTo>
                        <a:lnTo>
                          <a:pt x="3086100" y="0"/>
                        </a:lnTo>
                      </a:path>
                    </a:pathLst>
                  </a:custGeom>
                  <a:noFill/>
                  <a:ln w="28575">
                    <a:solidFill>
                      <a:srgbClr val="26262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E00F8DA-5495-AE80-61D1-AC1A4B65A8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71964" y="2251945"/>
                    <a:ext cx="137088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2400" b="1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기본기능</a:t>
                    </a:r>
                    <a:endParaRPr kumimoji="1" lang="ko-Kore-KR" altLang="en-US" sz="2400" b="1" dirty="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B62224-456D-552E-B2C6-7B6D2FEE74D0}"/>
                    </a:ext>
                  </a:extLst>
                </p:cNvPr>
                <p:cNvSpPr txBox="1"/>
                <p:nvPr/>
              </p:nvSpPr>
              <p:spPr>
                <a:xfrm>
                  <a:off x="1151757" y="3164008"/>
                  <a:ext cx="2824812" cy="18651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서버 </a:t>
                  </a:r>
                  <a:r>
                    <a:rPr kumimoji="1" lang="en-US" altLang="ko-KR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IP</a:t>
                  </a: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를 통해 </a:t>
                  </a:r>
                  <a:endParaRPr kumimoji="1" lang="en-US" altLang="ko-KR" sz="1600" spc="3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서버로 접속이 가능하다</a:t>
                  </a:r>
                  <a:r>
                    <a:rPr kumimoji="1" lang="en-US" altLang="ko-KR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</a:t>
                  </a:r>
                </a:p>
                <a:p>
                  <a:pPr>
                    <a:lnSpc>
                      <a:spcPct val="120000"/>
                    </a:lnSpc>
                  </a:pPr>
                  <a:endParaRPr kumimoji="1" lang="en-US" altLang="ko-KR" sz="1600" spc="3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키보드를 통해</a:t>
                  </a:r>
                  <a:endParaRPr kumimoji="1" lang="en-US" altLang="ko-KR" sz="1600" spc="3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게시물 등록 및 조회</a:t>
                  </a:r>
                  <a:endParaRPr kumimoji="1" lang="en-US" altLang="ko-KR" sz="1600" spc="3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  <a:buSzPct val="80000"/>
                  </a:pPr>
                  <a:r>
                    <a:rPr kumimoji="1" lang="ko-KR" altLang="en-US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게시물 삭제를 할 수 있다</a:t>
                  </a:r>
                  <a:r>
                    <a:rPr kumimoji="1" lang="en-US" altLang="ko-KR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</a:t>
                  </a:r>
                  <a:endParaRPr kumimoji="1" lang="ko-Kore-KR" altLang="en-US" sz="16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1FE2AA3-10AD-2B4B-AEE2-918787EE006C}"/>
                </a:ext>
              </a:extLst>
            </p:cNvPr>
            <p:cNvSpPr txBox="1"/>
            <p:nvPr/>
          </p:nvSpPr>
          <p:spPr>
            <a:xfrm>
              <a:off x="895824" y="2021290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클라이언트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B81B952-8A4F-EB3D-AFD6-7D8E77DA3EC1}"/>
              </a:ext>
            </a:extLst>
          </p:cNvPr>
          <p:cNvGrpSpPr/>
          <p:nvPr/>
        </p:nvGrpSpPr>
        <p:grpSpPr>
          <a:xfrm>
            <a:off x="4657983" y="1895301"/>
            <a:ext cx="2986000" cy="4238396"/>
            <a:chOff x="4612337" y="1990961"/>
            <a:chExt cx="2986000" cy="423839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6C19551-7783-11BA-AEA2-346B8CBD03B4}"/>
                </a:ext>
              </a:extLst>
            </p:cNvPr>
            <p:cNvGrpSpPr/>
            <p:nvPr/>
          </p:nvGrpSpPr>
          <p:grpSpPr>
            <a:xfrm>
              <a:off x="4612337" y="2222717"/>
              <a:ext cx="2986000" cy="4006640"/>
              <a:chOff x="8290508" y="1797956"/>
              <a:chExt cx="2986000" cy="400664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113097C-0E9E-16F6-144A-45A5F265CBAC}"/>
                  </a:ext>
                </a:extLst>
              </p:cNvPr>
              <p:cNvSpPr/>
              <p:nvPr/>
            </p:nvSpPr>
            <p:spPr>
              <a:xfrm flipH="1" flipV="1">
                <a:off x="8290508" y="2709328"/>
                <a:ext cx="2986000" cy="309526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2344B8F8-BB8D-1CA3-2AE6-7C08BE684F47}"/>
                  </a:ext>
                </a:extLst>
              </p:cNvPr>
              <p:cNvGrpSpPr/>
              <p:nvPr/>
            </p:nvGrpSpPr>
            <p:grpSpPr>
              <a:xfrm>
                <a:off x="8291309" y="1797956"/>
                <a:ext cx="2984399" cy="3385497"/>
                <a:chOff x="1071964" y="1914521"/>
                <a:chExt cx="2984399" cy="3385497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4A123AD5-9CD8-9270-DF6D-B8F35A213050}"/>
                    </a:ext>
                  </a:extLst>
                </p:cNvPr>
                <p:cNvGrpSpPr/>
                <p:nvPr/>
              </p:nvGrpSpPr>
              <p:grpSpPr>
                <a:xfrm>
                  <a:off x="1071964" y="1914521"/>
                  <a:ext cx="2984399" cy="799088"/>
                  <a:chOff x="1071964" y="1914521"/>
                  <a:chExt cx="2984399" cy="799088"/>
                </a:xfrm>
              </p:grpSpPr>
              <p:sp>
                <p:nvSpPr>
                  <p:cNvPr id="74" name="자유형 35">
                    <a:extLst>
                      <a:ext uri="{FF2B5EF4-FFF2-40B4-BE49-F238E27FC236}">
                        <a16:creationId xmlns:a16="http://schemas.microsoft.com/office/drawing/2014/main" id="{6F35DDB4-A095-DB31-22CD-A4F21B0FCFCC}"/>
                      </a:ext>
                    </a:extLst>
                  </p:cNvPr>
                  <p:cNvSpPr/>
                  <p:nvPr/>
                </p:nvSpPr>
                <p:spPr>
                  <a:xfrm>
                    <a:off x="1071964" y="1914521"/>
                    <a:ext cx="2984399" cy="114300"/>
                  </a:xfrm>
                  <a:custGeom>
                    <a:avLst/>
                    <a:gdLst>
                      <a:gd name="connsiteX0" fmla="*/ 0 w 3200400"/>
                      <a:gd name="connsiteY0" fmla="*/ 114300 h 114300"/>
                      <a:gd name="connsiteX1" fmla="*/ 3200400 w 3200400"/>
                      <a:gd name="connsiteY1" fmla="*/ 114300 h 114300"/>
                      <a:gd name="connsiteX2" fmla="*/ 3086100 w 3200400"/>
                      <a:gd name="connsiteY2" fmla="*/ 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00400" h="114300">
                        <a:moveTo>
                          <a:pt x="0" y="114300"/>
                        </a:moveTo>
                        <a:lnTo>
                          <a:pt x="3200400" y="114300"/>
                        </a:lnTo>
                        <a:lnTo>
                          <a:pt x="3086100" y="0"/>
                        </a:lnTo>
                      </a:path>
                    </a:pathLst>
                  </a:custGeom>
                  <a:noFill/>
                  <a:ln w="28575">
                    <a:solidFill>
                      <a:srgbClr val="26262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7F532EA-46D8-3B42-E9C1-92EB4A969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071964" y="2251944"/>
                    <a:ext cx="137088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2400" b="1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제약사항</a:t>
                    </a:r>
                    <a:endParaRPr kumimoji="1" lang="ko-Kore-KR" altLang="en-US" sz="2400" b="1" dirty="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F7B5708-8571-117C-BEB5-5CE16B931471}"/>
                    </a:ext>
                  </a:extLst>
                </p:cNvPr>
                <p:cNvSpPr txBox="1"/>
                <p:nvPr/>
              </p:nvSpPr>
              <p:spPr>
                <a:xfrm>
                  <a:off x="1163528" y="3139427"/>
                  <a:ext cx="2892835" cy="2160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서버와 클라이언트는 같은 네트워크 상에</a:t>
                  </a:r>
                  <a:r>
                    <a:rPr kumimoji="1" lang="en-US" altLang="ko-KR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</a:t>
                  </a:r>
                  <a:r>
                    <a:rPr kumimoji="1" lang="ko-KR" altLang="en-US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존재 </a:t>
                  </a:r>
                  <a:r>
                    <a:rPr kumimoji="1" lang="ko-KR" altLang="en-US" sz="1600" dirty="0" err="1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해야한다</a:t>
                  </a:r>
                  <a:r>
                    <a:rPr kumimoji="1" lang="en-US" altLang="ko-KR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</a:t>
                  </a:r>
                </a:p>
                <a:p>
                  <a:pPr>
                    <a:lnSpc>
                      <a:spcPct val="120000"/>
                    </a:lnSpc>
                  </a:pPr>
                  <a:endParaRPr kumimoji="1" lang="en-US" altLang="ko-KR" sz="16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서버에서 따로 데이터를 </a:t>
                  </a:r>
                  <a:endParaRPr kumimoji="1" lang="en-US" altLang="ko-KR" sz="16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저장 시키지 않기때문에 </a:t>
                  </a:r>
                  <a:endParaRPr kumimoji="1" lang="en-US" altLang="ko-KR" sz="16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서버가 다운되면 </a:t>
                  </a:r>
                  <a:endParaRPr kumimoji="1" lang="en-US" altLang="ko-KR" sz="16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정보가 사라진다</a:t>
                  </a:r>
                  <a:r>
                    <a:rPr kumimoji="1" lang="en-US" altLang="ko-KR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.(</a:t>
                  </a:r>
                  <a:r>
                    <a:rPr kumimoji="1" lang="ko-KR" altLang="en-US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치명적</a:t>
                  </a:r>
                  <a:r>
                    <a:rPr kumimoji="1" lang="en-US" altLang="ko-KR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)</a:t>
                  </a:r>
                </a:p>
              </p:txBody>
            </p:sp>
          </p:grp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7F1736-3C13-0B82-C84A-251B4C9A8440}"/>
                </a:ext>
              </a:extLst>
            </p:cNvPr>
            <p:cNvSpPr txBox="1"/>
            <p:nvPr/>
          </p:nvSpPr>
          <p:spPr>
            <a:xfrm>
              <a:off x="4612337" y="199096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0AFD1E2-40BE-C7AD-A912-67934606BAA1}"/>
              </a:ext>
            </a:extLst>
          </p:cNvPr>
          <p:cNvGrpSpPr/>
          <p:nvPr/>
        </p:nvGrpSpPr>
        <p:grpSpPr>
          <a:xfrm>
            <a:off x="8456664" y="1924549"/>
            <a:ext cx="3088829" cy="4209148"/>
            <a:chOff x="8493187" y="1940853"/>
            <a:chExt cx="3088829" cy="420914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AE9FC25-8183-4E8A-220F-CBA97CAAD5E1}"/>
                </a:ext>
              </a:extLst>
            </p:cNvPr>
            <p:cNvGrpSpPr/>
            <p:nvPr/>
          </p:nvGrpSpPr>
          <p:grpSpPr>
            <a:xfrm>
              <a:off x="8493187" y="2143361"/>
              <a:ext cx="2986000" cy="4006640"/>
              <a:chOff x="8290508" y="1797956"/>
              <a:chExt cx="2986000" cy="4006640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3477839-3448-8A83-61DA-99CDCB5DB40A}"/>
                  </a:ext>
                </a:extLst>
              </p:cNvPr>
              <p:cNvSpPr/>
              <p:nvPr/>
            </p:nvSpPr>
            <p:spPr>
              <a:xfrm flipH="1" flipV="1">
                <a:off x="8290508" y="2709328"/>
                <a:ext cx="2986000" cy="309526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AD15A6B-A70E-0E71-4EB1-BCADA95B0F29}"/>
                  </a:ext>
                </a:extLst>
              </p:cNvPr>
              <p:cNvGrpSpPr/>
              <p:nvPr/>
            </p:nvGrpSpPr>
            <p:grpSpPr>
              <a:xfrm>
                <a:off x="8291309" y="1797956"/>
                <a:ext cx="2984399" cy="1591064"/>
                <a:chOff x="1071964" y="1914521"/>
                <a:chExt cx="2984399" cy="1591064"/>
              </a:xfrm>
            </p:grpSpPr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139087FE-3F5A-DFC8-E013-445CA4AC94C4}"/>
                    </a:ext>
                  </a:extLst>
                </p:cNvPr>
                <p:cNvGrpSpPr/>
                <p:nvPr/>
              </p:nvGrpSpPr>
              <p:grpSpPr>
                <a:xfrm>
                  <a:off x="1071964" y="1914521"/>
                  <a:ext cx="2984399" cy="777979"/>
                  <a:chOff x="1071964" y="1914521"/>
                  <a:chExt cx="2984399" cy="777979"/>
                </a:xfrm>
              </p:grpSpPr>
              <p:sp>
                <p:nvSpPr>
                  <p:cNvPr id="91" name="자유형 35">
                    <a:extLst>
                      <a:ext uri="{FF2B5EF4-FFF2-40B4-BE49-F238E27FC236}">
                        <a16:creationId xmlns:a16="http://schemas.microsoft.com/office/drawing/2014/main" id="{EA43BF58-6E21-24D8-7DAF-900759A66664}"/>
                      </a:ext>
                    </a:extLst>
                  </p:cNvPr>
                  <p:cNvSpPr/>
                  <p:nvPr/>
                </p:nvSpPr>
                <p:spPr>
                  <a:xfrm flipH="1">
                    <a:off x="1071964" y="1914521"/>
                    <a:ext cx="2984399" cy="114300"/>
                  </a:xfrm>
                  <a:custGeom>
                    <a:avLst/>
                    <a:gdLst>
                      <a:gd name="connsiteX0" fmla="*/ 0 w 3200400"/>
                      <a:gd name="connsiteY0" fmla="*/ 114300 h 114300"/>
                      <a:gd name="connsiteX1" fmla="*/ 3200400 w 3200400"/>
                      <a:gd name="connsiteY1" fmla="*/ 114300 h 114300"/>
                      <a:gd name="connsiteX2" fmla="*/ 3086100 w 3200400"/>
                      <a:gd name="connsiteY2" fmla="*/ 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00400" h="114300">
                        <a:moveTo>
                          <a:pt x="0" y="114300"/>
                        </a:moveTo>
                        <a:lnTo>
                          <a:pt x="3200400" y="114300"/>
                        </a:lnTo>
                        <a:lnTo>
                          <a:pt x="3086100" y="0"/>
                        </a:lnTo>
                      </a:path>
                    </a:pathLst>
                  </a:custGeom>
                  <a:noFill/>
                  <a:ln w="28575">
                    <a:solidFill>
                      <a:srgbClr val="26262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DBB29EA4-7417-6BA1-8C9D-B033713E73DE}"/>
                      </a:ext>
                    </a:extLst>
                  </p:cNvPr>
                  <p:cNvSpPr txBox="1"/>
                  <p:nvPr/>
                </p:nvSpPr>
                <p:spPr>
                  <a:xfrm>
                    <a:off x="2685475" y="2230835"/>
                    <a:ext cx="137088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2400" b="1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기본기능</a:t>
                    </a:r>
                    <a:endParaRPr kumimoji="1" lang="ko-Kore-KR" altLang="en-US" sz="2400" b="1" dirty="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BB573E0-BDC3-4AE4-4135-0A9E79D1B9F5}"/>
                    </a:ext>
                  </a:extLst>
                </p:cNvPr>
                <p:cNvSpPr txBox="1"/>
                <p:nvPr/>
              </p:nvSpPr>
              <p:spPr>
                <a:xfrm>
                  <a:off x="1178041" y="3075211"/>
                  <a:ext cx="184731" cy="430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kumimoji="1" lang="en-US" altLang="ko-Kore-KR" sz="1600" b="1" spc="300" dirty="0">
                    <a:solidFill>
                      <a:srgbClr val="F9F8FD"/>
                    </a:solidFill>
                    <a:latin typeface="NEXON Lv2 Gothic OTF Medium" pitchFamily="2" charset="-127"/>
                    <a:ea typeface="NEXON Lv2 Gothic OTF Medium" pitchFamily="2" charset="-127"/>
                  </a:endParaRPr>
                </a:p>
              </p:txBody>
            </p: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FE79B-0FE1-5614-964A-0DA4B799F92B}"/>
                </a:ext>
              </a:extLst>
            </p:cNvPr>
            <p:cNvSpPr txBox="1"/>
            <p:nvPr/>
          </p:nvSpPr>
          <p:spPr>
            <a:xfrm>
              <a:off x="10935685" y="19408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서버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1C08E402-3443-F6CC-9274-EA8D24DF85A5}"/>
              </a:ext>
            </a:extLst>
          </p:cNvPr>
          <p:cNvSpPr txBox="1"/>
          <p:nvPr/>
        </p:nvSpPr>
        <p:spPr>
          <a:xfrm>
            <a:off x="8478008" y="3351963"/>
            <a:ext cx="2920992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클라이언트 입력 정보를 받아서</a:t>
            </a:r>
            <a:endParaRPr kumimoji="1" lang="en-US" altLang="ko-KR" sz="16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클라이언트가 원하는 서비스를</a:t>
            </a:r>
            <a:endParaRPr kumimoji="1" lang="en-US" altLang="ko-KR" sz="16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화면에 출력해준다</a:t>
            </a:r>
            <a:r>
              <a:rPr kumimoji="1" lang="en-US" altLang="ko-KR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kumimoji="1" lang="en-US" altLang="ko-KR" sz="16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클라이언트가 원할 때 언제든</a:t>
            </a:r>
            <a:endParaRPr kumimoji="1" lang="en-US" altLang="ko-KR" sz="16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연결 종료할 수 있다</a:t>
            </a:r>
            <a:r>
              <a:rPr kumimoji="1" lang="en-US" altLang="ko-KR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4C9EFBB-7C4E-CFFB-5F7E-28D01C930538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7B170F3-7A1B-6EE5-618A-BB71D204DFA1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7D831FFD-F1AD-CC46-9E15-2D4C84419D2B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E8EB2556-163B-AB66-5083-C3DB807C6D14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020064C-387D-7CFF-E725-A1BC3A9CED35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492AA0B-E06B-69BB-4980-357BC7BCCFF4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8ABB261-9802-FF1E-0D48-D031E4B9C533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688796C-1933-6FEB-0277-6C42A5F0D474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802C788-6F7E-128D-A209-E4726949D2C9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072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E513953-E390-2F2C-18E5-605C3CC9A415}"/>
              </a:ext>
            </a:extLst>
          </p:cNvPr>
          <p:cNvGrpSpPr/>
          <p:nvPr/>
        </p:nvGrpSpPr>
        <p:grpSpPr>
          <a:xfrm>
            <a:off x="3642049" y="471301"/>
            <a:ext cx="4907902" cy="738200"/>
            <a:chOff x="3629608" y="471301"/>
            <a:chExt cx="4907902" cy="7382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940BED-B99D-53FE-CC48-055DA8C6BD32}"/>
                </a:ext>
              </a:extLst>
            </p:cNvPr>
            <p:cNvGrpSpPr/>
            <p:nvPr/>
          </p:nvGrpSpPr>
          <p:grpSpPr>
            <a:xfrm>
              <a:off x="3629608" y="471301"/>
              <a:ext cx="4907902" cy="738200"/>
              <a:chOff x="3028950" y="914400"/>
              <a:chExt cx="6043613" cy="1114425"/>
            </a:xfrm>
          </p:grpSpPr>
          <p:sp>
            <p:nvSpPr>
              <p:cNvPr id="6" name="직각 삼각형[R] 5">
                <a:extLst>
                  <a:ext uri="{FF2B5EF4-FFF2-40B4-BE49-F238E27FC236}">
                    <a16:creationId xmlns:a16="http://schemas.microsoft.com/office/drawing/2014/main" id="{280F5EDF-F21B-C987-A536-CF699A5D7654}"/>
                  </a:ext>
                </a:extLst>
              </p:cNvPr>
              <p:cNvSpPr/>
              <p:nvPr/>
            </p:nvSpPr>
            <p:spPr>
              <a:xfrm rot="16200000">
                <a:off x="8886825" y="1843087"/>
                <a:ext cx="185738" cy="185738"/>
              </a:xfrm>
              <a:prstGeom prst="rtTriangle">
                <a:avLst/>
              </a:prstGeom>
              <a:solidFill>
                <a:srgbClr val="262626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" name="직각 삼각형[R] 6">
                <a:extLst>
                  <a:ext uri="{FF2B5EF4-FFF2-40B4-BE49-F238E27FC236}">
                    <a16:creationId xmlns:a16="http://schemas.microsoft.com/office/drawing/2014/main" id="{AFF34C56-13BA-AB7B-6DA8-E272964B0A52}"/>
                  </a:ext>
                </a:extLst>
              </p:cNvPr>
              <p:cNvSpPr/>
              <p:nvPr/>
            </p:nvSpPr>
            <p:spPr>
              <a:xfrm rot="5400000">
                <a:off x="3028950" y="914400"/>
                <a:ext cx="185738" cy="185738"/>
              </a:xfrm>
              <a:prstGeom prst="rtTriangle">
                <a:avLst/>
              </a:prstGeom>
              <a:solidFill>
                <a:srgbClr val="262626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0A8EC2-76E0-BF24-6940-24D1FA4BA353}"/>
                </a:ext>
              </a:extLst>
            </p:cNvPr>
            <p:cNvSpPr txBox="1"/>
            <p:nvPr/>
          </p:nvSpPr>
          <p:spPr>
            <a:xfrm>
              <a:off x="5110378" y="628643"/>
              <a:ext cx="1946367" cy="523220"/>
            </a:xfrm>
            <a:prstGeom prst="rect">
              <a:avLst/>
            </a:prstGeom>
            <a:solidFill>
              <a:srgbClr val="F9F8FD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15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2800" spc="-150" dirty="0">
                  <a:solidFill>
                    <a:srgbClr val="262626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설계도</a:t>
              </a:r>
              <a:endParaRPr kumimoji="1" lang="ko-Kore-KR" altLang="en-US" sz="2800" spc="-15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04EAF88-1491-4AA2-65C1-CC612C4B1DD2}"/>
              </a:ext>
            </a:extLst>
          </p:cNvPr>
          <p:cNvGrpSpPr/>
          <p:nvPr/>
        </p:nvGrpSpPr>
        <p:grpSpPr>
          <a:xfrm>
            <a:off x="779419" y="2812672"/>
            <a:ext cx="4897456" cy="2335526"/>
            <a:chOff x="854348" y="2684343"/>
            <a:chExt cx="4897456" cy="2335526"/>
          </a:xfrm>
        </p:grpSpPr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9528BFFE-BDD0-30B9-F477-DC3CAC24E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4" t="18817" r="3407" b="12089"/>
            <a:stretch/>
          </p:blipFill>
          <p:spPr>
            <a:xfrm>
              <a:off x="867747" y="2684343"/>
              <a:ext cx="4884057" cy="2335526"/>
            </a:xfrm>
            <a:prstGeom prst="rect">
              <a:avLst/>
            </a:prstGeom>
            <a:ln w="317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70ACC0E-CAF8-1393-5D8D-EF00F41B738C}"/>
                </a:ext>
              </a:extLst>
            </p:cNvPr>
            <p:cNvSpPr/>
            <p:nvPr/>
          </p:nvSpPr>
          <p:spPr>
            <a:xfrm>
              <a:off x="946104" y="2841374"/>
              <a:ext cx="361375" cy="17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37D8024-AE56-556E-2F02-6D436DD64785}"/>
                </a:ext>
              </a:extLst>
            </p:cNvPr>
            <p:cNvGrpSpPr/>
            <p:nvPr/>
          </p:nvGrpSpPr>
          <p:grpSpPr>
            <a:xfrm>
              <a:off x="854348" y="2802654"/>
              <a:ext cx="4859293" cy="1692371"/>
              <a:chOff x="854348" y="2802654"/>
              <a:chExt cx="4859293" cy="169237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A6ECDBB-3FF7-A114-FEBD-6F6E2EF27D42}"/>
                  </a:ext>
                </a:extLst>
              </p:cNvPr>
              <p:cNvSpPr/>
              <p:nvPr/>
            </p:nvSpPr>
            <p:spPr>
              <a:xfrm>
                <a:off x="867747" y="3085250"/>
                <a:ext cx="278970" cy="2519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CB72C544-45BA-C8B2-8ACE-7CEE9CAD1E26}"/>
                  </a:ext>
                </a:extLst>
              </p:cNvPr>
              <p:cNvGrpSpPr/>
              <p:nvPr/>
            </p:nvGrpSpPr>
            <p:grpSpPr>
              <a:xfrm>
                <a:off x="854348" y="2802654"/>
                <a:ext cx="4859293" cy="1692371"/>
                <a:chOff x="854348" y="2802654"/>
                <a:chExt cx="4859293" cy="169237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9583FCD-83DD-8E02-033F-E73CA2FBC337}"/>
                    </a:ext>
                  </a:extLst>
                </p:cNvPr>
                <p:cNvSpPr/>
                <p:nvPr/>
              </p:nvSpPr>
              <p:spPr>
                <a:xfrm>
                  <a:off x="2407392" y="2839728"/>
                  <a:ext cx="361375" cy="174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1A2855C3-B488-C8EA-69AE-DC09A41F961F}"/>
                    </a:ext>
                  </a:extLst>
                </p:cNvPr>
                <p:cNvSpPr/>
                <p:nvPr/>
              </p:nvSpPr>
              <p:spPr>
                <a:xfrm>
                  <a:off x="4293030" y="2829725"/>
                  <a:ext cx="361375" cy="174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27ED27C-5DA8-E84D-701A-61BA44437ABD}"/>
                    </a:ext>
                  </a:extLst>
                </p:cNvPr>
                <p:cNvSpPr/>
                <p:nvPr/>
              </p:nvSpPr>
              <p:spPr>
                <a:xfrm>
                  <a:off x="5142054" y="2823413"/>
                  <a:ext cx="361375" cy="174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5FBE2B-0F34-10D9-7B05-1E6E9EE3D25B}"/>
                    </a:ext>
                  </a:extLst>
                </p:cNvPr>
                <p:cNvSpPr txBox="1"/>
                <p:nvPr/>
              </p:nvSpPr>
              <p:spPr>
                <a:xfrm>
                  <a:off x="854348" y="2802654"/>
                  <a:ext cx="51318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</a:rPr>
                    <a:t>목차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5D8F54D-E736-7BC2-5B52-D178EF6F3CCC}"/>
                    </a:ext>
                  </a:extLst>
                </p:cNvPr>
                <p:cNvSpPr txBox="1"/>
                <p:nvPr/>
              </p:nvSpPr>
              <p:spPr>
                <a:xfrm>
                  <a:off x="2488839" y="2802654"/>
                  <a:ext cx="51318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제목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F2E5120-7E9C-8F4B-C547-B25381F5C0C2}"/>
                    </a:ext>
                  </a:extLst>
                </p:cNvPr>
                <p:cNvSpPr txBox="1"/>
                <p:nvPr/>
              </p:nvSpPr>
              <p:spPr>
                <a:xfrm>
                  <a:off x="4175734" y="2802654"/>
                  <a:ext cx="63886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작성자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3EAD98-383C-C754-DBAD-C91AFDF6B983}"/>
                    </a:ext>
                  </a:extLst>
                </p:cNvPr>
                <p:cNvSpPr txBox="1"/>
                <p:nvPr/>
              </p:nvSpPr>
              <p:spPr>
                <a:xfrm>
                  <a:off x="5074779" y="2802654"/>
                  <a:ext cx="63886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날짜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2D10765C-B85F-3EB1-C627-D647E027D73F}"/>
                    </a:ext>
                  </a:extLst>
                </p:cNvPr>
                <p:cNvSpPr/>
                <p:nvPr/>
              </p:nvSpPr>
              <p:spPr>
                <a:xfrm>
                  <a:off x="867747" y="3427314"/>
                  <a:ext cx="278970" cy="1972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B5FFFE7F-6D44-AC73-EF3A-DC1FECD7D4B1}"/>
                    </a:ext>
                  </a:extLst>
                </p:cNvPr>
                <p:cNvSpPr/>
                <p:nvPr/>
              </p:nvSpPr>
              <p:spPr>
                <a:xfrm>
                  <a:off x="867747" y="3697484"/>
                  <a:ext cx="278970" cy="1972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03501C1B-1122-809E-4CA9-6B977399F001}"/>
                    </a:ext>
                  </a:extLst>
                </p:cNvPr>
                <p:cNvSpPr/>
                <p:nvPr/>
              </p:nvSpPr>
              <p:spPr>
                <a:xfrm>
                  <a:off x="867747" y="3987356"/>
                  <a:ext cx="278970" cy="1551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E0BB80D-AD61-85F9-43E9-E979299DBCED}"/>
                    </a:ext>
                  </a:extLst>
                </p:cNvPr>
                <p:cNvSpPr/>
                <p:nvPr/>
              </p:nvSpPr>
              <p:spPr>
                <a:xfrm>
                  <a:off x="867747" y="4294330"/>
                  <a:ext cx="278970" cy="1551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AE00CB-0A79-5FB9-F6E1-2E1CA41C5F52}"/>
                    </a:ext>
                  </a:extLst>
                </p:cNvPr>
                <p:cNvSpPr txBox="1"/>
                <p:nvPr/>
              </p:nvSpPr>
              <p:spPr>
                <a:xfrm>
                  <a:off x="928077" y="4233415"/>
                  <a:ext cx="2568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97ED8F5-92DE-BE52-7405-DAC5A53B92E2}"/>
                    </a:ext>
                  </a:extLst>
                </p:cNvPr>
                <p:cNvSpPr txBox="1"/>
                <p:nvPr/>
              </p:nvSpPr>
              <p:spPr>
                <a:xfrm>
                  <a:off x="920255" y="3952808"/>
                  <a:ext cx="25359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04A1B95-2CF7-53BA-A6B2-27C4DB24F5B8}"/>
                    </a:ext>
                  </a:extLst>
                </p:cNvPr>
                <p:cNvSpPr txBox="1"/>
                <p:nvPr/>
              </p:nvSpPr>
              <p:spPr>
                <a:xfrm>
                  <a:off x="922969" y="3653975"/>
                  <a:ext cx="26701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58F66F9-F5AC-F136-CED1-BBECDBCBB621}"/>
                    </a:ext>
                  </a:extLst>
                </p:cNvPr>
                <p:cNvSpPr txBox="1"/>
                <p:nvPr/>
              </p:nvSpPr>
              <p:spPr>
                <a:xfrm>
                  <a:off x="922969" y="3373592"/>
                  <a:ext cx="26701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4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DE8387B-9DC3-65B5-8611-EB23AA1FF4BC}"/>
                    </a:ext>
                  </a:extLst>
                </p:cNvPr>
                <p:cNvSpPr txBox="1"/>
                <p:nvPr/>
              </p:nvSpPr>
              <p:spPr>
                <a:xfrm>
                  <a:off x="922969" y="3100457"/>
                  <a:ext cx="26701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5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415D619-D931-8C2A-B7DD-D01FEF6F14D4}"/>
              </a:ext>
            </a:extLst>
          </p:cNvPr>
          <p:cNvGrpSpPr/>
          <p:nvPr/>
        </p:nvGrpSpPr>
        <p:grpSpPr>
          <a:xfrm>
            <a:off x="6249437" y="2359820"/>
            <a:ext cx="5094514" cy="3352800"/>
            <a:chOff x="6435662" y="2304037"/>
            <a:chExt cx="5094514" cy="33528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EF014AB-DFD7-A1E9-6359-62E7D494F7DB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2304037"/>
              <a:ext cx="5094514" cy="0"/>
            </a:xfrm>
            <a:prstGeom prst="line">
              <a:avLst/>
            </a:prstGeom>
            <a:ln w="2857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B97800E-57C7-C49A-1A83-AD858942B0A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5656837"/>
              <a:ext cx="5094514" cy="0"/>
            </a:xfrm>
            <a:prstGeom prst="line">
              <a:avLst/>
            </a:prstGeom>
            <a:ln w="2857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68DD728-F022-474F-E836-01E332F05A8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2783008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E60FF98-D6FE-01E8-4A4B-9F70C6B80EBD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3261979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E0A670D-6E52-6BDA-0398-B3B6FD2DF282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3740950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23F702D-8AD1-BDD8-F0AD-347D83B0DA5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4219921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FC48BBF-31E9-F99E-833D-FCA6B7F2EA60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4698892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6818C1-FD92-D21C-84C8-1CEDB797777A}"/>
                </a:ext>
              </a:extLst>
            </p:cNvPr>
            <p:cNvSpPr txBox="1"/>
            <p:nvPr/>
          </p:nvSpPr>
          <p:spPr>
            <a:xfrm>
              <a:off x="6612468" y="238341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26262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항목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C22A28-5602-30CD-D9FD-BAE21E61F5E5}"/>
                </a:ext>
              </a:extLst>
            </p:cNvPr>
            <p:cNvSpPr txBox="1"/>
            <p:nvPr/>
          </p:nvSpPr>
          <p:spPr>
            <a:xfrm>
              <a:off x="7910293" y="2383416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26262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설명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F9932E-8E26-6B83-C1C9-9B3E8B7079D6}"/>
                </a:ext>
              </a:extLst>
            </p:cNvPr>
            <p:cNvSpPr txBox="1"/>
            <p:nvPr/>
          </p:nvSpPr>
          <p:spPr>
            <a:xfrm>
              <a:off x="6614179" y="2857378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목차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8F73688-7C19-28A6-7731-4DF23241D36F}"/>
                </a:ext>
              </a:extLst>
            </p:cNvPr>
            <p:cNvSpPr txBox="1"/>
            <p:nvPr/>
          </p:nvSpPr>
          <p:spPr>
            <a:xfrm>
              <a:off x="6614179" y="333101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제목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BB228B9-6B4B-CE35-9FC4-A8CF631BB9B7}"/>
                </a:ext>
              </a:extLst>
            </p:cNvPr>
            <p:cNvSpPr txBox="1"/>
            <p:nvPr/>
          </p:nvSpPr>
          <p:spPr>
            <a:xfrm>
              <a:off x="6614179" y="3804807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작성자</a:t>
              </a:r>
              <a:endParaRPr lang="ko-KR" altLang="en-US" sz="1600" b="1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BAB8CF7-E149-31FD-0006-F78B7B39FAE7}"/>
                </a:ext>
              </a:extLst>
            </p:cNvPr>
            <p:cNvSpPr txBox="1"/>
            <p:nvPr/>
          </p:nvSpPr>
          <p:spPr>
            <a:xfrm>
              <a:off x="6614179" y="4278604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</a:t>
              </a:r>
              <a:endParaRPr lang="ko-KR" altLang="en-US" sz="1600" b="1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B6FB2A-8445-06D7-1A6A-63F0E9E1F543}"/>
                </a:ext>
              </a:extLst>
            </p:cNvPr>
            <p:cNvSpPr txBox="1"/>
            <p:nvPr/>
          </p:nvSpPr>
          <p:spPr>
            <a:xfrm>
              <a:off x="6614179" y="4752401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글쓰기</a:t>
              </a: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758CCC7-4AD5-91B1-64E4-E6F1B4667BE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5177863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9505B04-5AD4-EDB8-E6B6-963C968C06DF}"/>
                </a:ext>
              </a:extLst>
            </p:cNvPr>
            <p:cNvSpPr txBox="1"/>
            <p:nvPr/>
          </p:nvSpPr>
          <p:spPr>
            <a:xfrm>
              <a:off x="6614179" y="5226196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ADCE1A4-36CF-43A3-2321-71D39B981FE2}"/>
                </a:ext>
              </a:extLst>
            </p:cNvPr>
            <p:cNvSpPr txBox="1"/>
            <p:nvPr/>
          </p:nvSpPr>
          <p:spPr>
            <a:xfrm>
              <a:off x="7910293" y="2857378"/>
              <a:ext cx="2917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게시물이 추가 될 때 마다 </a:t>
              </a:r>
              <a:r>
                <a:rPr lang="en-US" altLang="ko-KR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씩 증가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67FD419-A310-A19B-FD6C-E55A8DBD99E6}"/>
                </a:ext>
              </a:extLst>
            </p:cNvPr>
            <p:cNvSpPr txBox="1"/>
            <p:nvPr/>
          </p:nvSpPr>
          <p:spPr>
            <a:xfrm>
              <a:off x="7910293" y="3336645"/>
              <a:ext cx="1976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 추가 할 때 입력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A0DD49A-CB6C-2783-0BB6-996A77C8DFF2}"/>
                </a:ext>
              </a:extLst>
            </p:cNvPr>
            <p:cNvSpPr txBox="1"/>
            <p:nvPr/>
          </p:nvSpPr>
          <p:spPr>
            <a:xfrm>
              <a:off x="7910293" y="3811158"/>
              <a:ext cx="2079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 추가 할 때  입력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81195F-4F67-AB50-BCEC-A0FFC8398326}"/>
                </a:ext>
              </a:extLst>
            </p:cNvPr>
            <p:cNvSpPr txBox="1"/>
            <p:nvPr/>
          </p:nvSpPr>
          <p:spPr>
            <a:xfrm>
              <a:off x="7910293" y="4296482"/>
              <a:ext cx="3012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 등록 될 때의 시간을  보여줌 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CD29ACA-D3BB-8729-228F-2E01F5D1EF0B}"/>
                </a:ext>
              </a:extLst>
            </p:cNvPr>
            <p:cNvSpPr txBox="1"/>
            <p:nvPr/>
          </p:nvSpPr>
          <p:spPr>
            <a:xfrm>
              <a:off x="7910293" y="4771305"/>
              <a:ext cx="19255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 추가하는 기능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3A04272-9600-7E12-E1E5-959BB244E7CB}"/>
                </a:ext>
              </a:extLst>
            </p:cNvPr>
            <p:cNvSpPr txBox="1"/>
            <p:nvPr/>
          </p:nvSpPr>
          <p:spPr>
            <a:xfrm>
              <a:off x="7910293" y="5245868"/>
              <a:ext cx="26821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번호로 원하는 게시물 삭제 가능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D1DEF1-CCAB-362E-4EFC-723F408B28B2}"/>
              </a:ext>
            </a:extLst>
          </p:cNvPr>
          <p:cNvSpPr txBox="1"/>
          <p:nvPr/>
        </p:nvSpPr>
        <p:spPr>
          <a:xfrm>
            <a:off x="522355" y="2534790"/>
            <a:ext cx="582211" cy="369332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9F8F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E0B018-6824-3467-40F3-21E7366C71CF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7E82200-1871-09F6-953F-92C095FE875E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E1C3C37-48AB-B23E-0685-6D328C194499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93FE3DB1-C823-6332-276E-2E0760DFC2D7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9121DA0-588F-1AD1-C602-2E0D57EEE101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B06493A8-BAEE-3950-613D-A6175BF69061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29C65D4D-66D8-F365-0019-C4A5A6558D7E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D4431E7-A17B-2DF1-959F-63B4CC155877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2AD8323-A3B2-53DE-6408-AD1336D7A14C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BA0139-734D-5CF2-1604-05A0AB4D7CF5}"/>
              </a:ext>
            </a:extLst>
          </p:cNvPr>
          <p:cNvGrpSpPr/>
          <p:nvPr/>
        </p:nvGrpSpPr>
        <p:grpSpPr>
          <a:xfrm>
            <a:off x="2343976" y="5426080"/>
            <a:ext cx="1768342" cy="369332"/>
            <a:chOff x="2230167" y="5426080"/>
            <a:chExt cx="1768342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9A548A-065A-1C67-CA33-5ECCC7AD1B4A}"/>
                </a:ext>
              </a:extLst>
            </p:cNvPr>
            <p:cNvSpPr txBox="1"/>
            <p:nvPr/>
          </p:nvSpPr>
          <p:spPr>
            <a:xfrm>
              <a:off x="2333880" y="5426080"/>
              <a:ext cx="1622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n>
                    <a:solidFill>
                      <a:srgbClr val="262626">
                        <a:alpha val="0"/>
                      </a:srgbClr>
                    </a:solidFill>
                  </a:ln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콘솔창에 구현</a:t>
              </a:r>
            </a:p>
          </p:txBody>
        </p:sp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6745386-AE00-D325-B7E1-817AE3FCC46B}"/>
                </a:ext>
              </a:extLst>
            </p:cNvPr>
            <p:cNvSpPr/>
            <p:nvPr/>
          </p:nvSpPr>
          <p:spPr>
            <a:xfrm>
              <a:off x="2230167" y="5451256"/>
              <a:ext cx="1768342" cy="261364"/>
            </a:xfrm>
            <a:prstGeom prst="bracketPair">
              <a:avLst/>
            </a:prstGeom>
            <a:ln w="2857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8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947558" y="484828"/>
            <a:ext cx="2296884" cy="508092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7683" y="624340"/>
            <a:ext cx="1696635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>
            <a:hlinkClick r:id="rId3"/>
            <a:extLst>
              <a:ext uri="{FF2B5EF4-FFF2-40B4-BE49-F238E27FC236}">
                <a16:creationId xmlns:a16="http://schemas.microsoft.com/office/drawing/2014/main" id="{0CBB6B57-44B5-6DA2-3F33-A7BAA967E8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099073" y="2052683"/>
            <a:ext cx="1993855" cy="1993855"/>
          </a:xfrm>
          <a:prstGeom prst="ellipse">
            <a:avLst/>
          </a:prstGeom>
          <a:ln w="38100" cap="rnd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Google Shape;803;p44">
            <a:extLst>
              <a:ext uri="{FF2B5EF4-FFF2-40B4-BE49-F238E27FC236}">
                <a16:creationId xmlns:a16="http://schemas.microsoft.com/office/drawing/2014/main" id="{704C2AE8-EDF6-5AD4-E943-486A4DE89094}"/>
              </a:ext>
            </a:extLst>
          </p:cNvPr>
          <p:cNvSpPr txBox="1">
            <a:spLocks/>
          </p:cNvSpPr>
          <p:nvPr/>
        </p:nvSpPr>
        <p:spPr>
          <a:xfrm>
            <a:off x="4707600" y="4842227"/>
            <a:ext cx="2776800" cy="510314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9pPr>
          </a:lstStyle>
          <a:p>
            <a:pPr marL="0" indent="0"/>
            <a:r>
              <a:rPr lang="en" b="1" dirty="0">
                <a:ln>
                  <a:solidFill>
                    <a:srgbClr val="00B0F0">
                      <a:alpha val="0"/>
                    </a:srgbClr>
                  </a:solidFill>
                </a:ln>
                <a:solidFill>
                  <a:srgbClr val="DAD9D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Go To the Link</a:t>
            </a:r>
          </a:p>
        </p:txBody>
      </p:sp>
      <p:grpSp>
        <p:nvGrpSpPr>
          <p:cNvPr id="15" name="Google Shape;8848;p91">
            <a:extLst>
              <a:ext uri="{FF2B5EF4-FFF2-40B4-BE49-F238E27FC236}">
                <a16:creationId xmlns:a16="http://schemas.microsoft.com/office/drawing/2014/main" id="{4943A53A-4EA1-B346-8F58-F04C6D465508}"/>
              </a:ext>
            </a:extLst>
          </p:cNvPr>
          <p:cNvGrpSpPr/>
          <p:nvPr/>
        </p:nvGrpSpPr>
        <p:grpSpPr>
          <a:xfrm>
            <a:off x="5874832" y="4234571"/>
            <a:ext cx="442337" cy="419623"/>
            <a:chOff x="-6696925" y="3272575"/>
            <a:chExt cx="307200" cy="291425"/>
          </a:xfrm>
          <a:solidFill>
            <a:srgbClr val="00B0F0"/>
          </a:solidFill>
        </p:grpSpPr>
        <p:sp>
          <p:nvSpPr>
            <p:cNvPr id="18" name="Google Shape;8849;p91">
              <a:extLst>
                <a:ext uri="{FF2B5EF4-FFF2-40B4-BE49-F238E27FC236}">
                  <a16:creationId xmlns:a16="http://schemas.microsoft.com/office/drawing/2014/main" id="{90303BC2-E57C-7A3A-FF23-E4C7E635A696}"/>
                </a:ext>
              </a:extLst>
            </p:cNvPr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50;p91">
              <a:extLst>
                <a:ext uri="{FF2B5EF4-FFF2-40B4-BE49-F238E27FC236}">
                  <a16:creationId xmlns:a16="http://schemas.microsoft.com/office/drawing/2014/main" id="{DC0AD76B-9422-2741-A49E-606352466EA0}"/>
                </a:ext>
              </a:extLst>
            </p:cNvPr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281DFDE-EF1D-56AF-8918-04E75468A00F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A19DD97-42D3-ABE3-5B76-9D0D61F6BF68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B6F1AABF-FD0F-9C73-CC36-CA17CBBEC662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C76F378-0655-4F2A-3A54-880D68B19D00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BA0F371-3152-091A-4674-8EE6D8C23734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C243BC34-3601-4D30-3CE5-336AE79B906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CA3B1682-5DA5-7838-EDE7-8C6367827D7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B51C6A7-CD14-F935-85D4-468F8BEF1D30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B2F73E5-E7D1-5367-B737-0012B12EBA62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23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911B1F2-8583-8EB7-D750-03168063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0" y="1446026"/>
            <a:ext cx="2755900" cy="45847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B84D21-107E-C402-5A15-AC6156403C14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096B567-64B2-2104-771D-31F5F73485CD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D9D2294-1890-3D73-4E67-E90BB32CEF48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5632B646-88CC-ECED-52EF-985C945E78EA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28717F3-4BBA-6F54-4AF0-467547CB7720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5194F08-E414-AABE-D194-3FFE60EE2094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BB63167-382C-706A-FB5B-7C3098152F44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0EE3388-9F50-9DA2-BB30-1C826FE2EDE5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D2AAD49-68A4-A61C-D254-9C7E9D7E761F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3865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7E0FFC6-5C81-F5A2-7353-472B3DBBE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55" y="2382488"/>
            <a:ext cx="4788270" cy="2964167"/>
          </a:xfrm>
          <a:prstGeom prst="rect">
            <a:avLst/>
          </a:prstGeom>
          <a:ln>
            <a:solidFill>
              <a:srgbClr val="262626"/>
            </a:solidFill>
          </a:ln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EC31F7E-15BB-63AD-0D42-E3523300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9" b="3231"/>
          <a:stretch/>
        </p:blipFill>
        <p:spPr>
          <a:xfrm>
            <a:off x="5716603" y="1503300"/>
            <a:ext cx="6026135" cy="4917233"/>
          </a:xfrm>
          <a:prstGeom prst="rect">
            <a:avLst/>
          </a:prstGeom>
        </p:spPr>
      </p:pic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06E64741-092F-E7F7-A4FF-5CC9B7483885}"/>
              </a:ext>
            </a:extLst>
          </p:cNvPr>
          <p:cNvSpPr/>
          <p:nvPr/>
        </p:nvSpPr>
        <p:spPr>
          <a:xfrm>
            <a:off x="592753" y="2391595"/>
            <a:ext cx="4788271" cy="2945951"/>
          </a:xfrm>
          <a:custGeom>
            <a:avLst/>
            <a:gdLst>
              <a:gd name="connsiteX0" fmla="*/ 170939 w 4788271"/>
              <a:gd name="connsiteY0" fmla="*/ 1144332 h 2945951"/>
              <a:gd name="connsiteX1" fmla="*/ 170939 w 4788271"/>
              <a:gd name="connsiteY1" fmla="*/ 2833173 h 2945951"/>
              <a:gd name="connsiteX2" fmla="*/ 4676871 w 4788271"/>
              <a:gd name="connsiteY2" fmla="*/ 2833173 h 2945951"/>
              <a:gd name="connsiteX3" fmla="*/ 4676871 w 4788271"/>
              <a:gd name="connsiteY3" fmla="*/ 1144332 h 2945951"/>
              <a:gd name="connsiteX4" fmla="*/ 0 w 4788271"/>
              <a:gd name="connsiteY4" fmla="*/ 0 h 2945951"/>
              <a:gd name="connsiteX5" fmla="*/ 4788271 w 4788271"/>
              <a:gd name="connsiteY5" fmla="*/ 0 h 2945951"/>
              <a:gd name="connsiteX6" fmla="*/ 4788271 w 4788271"/>
              <a:gd name="connsiteY6" fmla="*/ 2945951 h 2945951"/>
              <a:gd name="connsiteX7" fmla="*/ 0 w 4788271"/>
              <a:gd name="connsiteY7" fmla="*/ 2945951 h 294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271" h="2945951">
                <a:moveTo>
                  <a:pt x="170939" y="1144332"/>
                </a:moveTo>
                <a:lnTo>
                  <a:pt x="170939" y="2833173"/>
                </a:lnTo>
                <a:lnTo>
                  <a:pt x="4676871" y="2833173"/>
                </a:lnTo>
                <a:lnTo>
                  <a:pt x="4676871" y="1144332"/>
                </a:lnTo>
                <a:close/>
                <a:moveTo>
                  <a:pt x="0" y="0"/>
                </a:moveTo>
                <a:lnTo>
                  <a:pt x="4788271" y="0"/>
                </a:lnTo>
                <a:lnTo>
                  <a:pt x="4788271" y="2945951"/>
                </a:lnTo>
                <a:lnTo>
                  <a:pt x="0" y="2945951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31689428-2680-CEE6-3A3A-2BCE1EB041B3}"/>
              </a:ext>
            </a:extLst>
          </p:cNvPr>
          <p:cNvSpPr/>
          <p:nvPr/>
        </p:nvSpPr>
        <p:spPr>
          <a:xfrm flipV="1">
            <a:off x="4918096" y="3233981"/>
            <a:ext cx="1189122" cy="272729"/>
          </a:xfrm>
          <a:custGeom>
            <a:avLst/>
            <a:gdLst>
              <a:gd name="connsiteX0" fmla="*/ 0 w 2205872"/>
              <a:gd name="connsiteY0" fmla="*/ 0 h 358218"/>
              <a:gd name="connsiteX1" fmla="*/ 348792 w 2205872"/>
              <a:gd name="connsiteY1" fmla="*/ 348792 h 358218"/>
              <a:gd name="connsiteX2" fmla="*/ 2205872 w 2205872"/>
              <a:gd name="connsiteY2" fmla="*/ 348792 h 358218"/>
              <a:gd name="connsiteX3" fmla="*/ 2205872 w 2205872"/>
              <a:gd name="connsiteY3" fmla="*/ 358218 h 358218"/>
              <a:gd name="connsiteX0" fmla="*/ 0 w 2205872"/>
              <a:gd name="connsiteY0" fmla="*/ 0 h 361764"/>
              <a:gd name="connsiteX1" fmla="*/ 179274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  <a:gd name="connsiteX0" fmla="*/ 0 w 2205872"/>
              <a:gd name="connsiteY0" fmla="*/ 0 h 361764"/>
              <a:gd name="connsiteX1" fmla="*/ 179273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872" h="361764">
                <a:moveTo>
                  <a:pt x="0" y="0"/>
                </a:moveTo>
                <a:lnTo>
                  <a:pt x="179273" y="361764"/>
                </a:lnTo>
                <a:lnTo>
                  <a:pt x="2205872" y="348792"/>
                </a:lnTo>
                <a:lnTo>
                  <a:pt x="2205872" y="358218"/>
                </a:lnTo>
              </a:path>
            </a:pathLst>
          </a:custGeom>
          <a:noFill/>
          <a:ln w="19050">
            <a:solidFill>
              <a:srgbClr val="00B0F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ABF446-8463-2B65-E5DB-B5D7BE9400ED}"/>
              </a:ext>
            </a:extLst>
          </p:cNvPr>
          <p:cNvSpPr txBox="1"/>
          <p:nvPr/>
        </p:nvSpPr>
        <p:spPr>
          <a:xfrm>
            <a:off x="6133323" y="3049315"/>
            <a:ext cx="18662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Main.java</a:t>
            </a:r>
          </a:p>
          <a:p>
            <a:r>
              <a:rPr lang="ko-KR" altLang="en-US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시작</a:t>
            </a:r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A2BC5CDF-4CA7-B965-C186-1F752EC00B6B}"/>
              </a:ext>
            </a:extLst>
          </p:cNvPr>
          <p:cNvSpPr/>
          <p:nvPr/>
        </p:nvSpPr>
        <p:spPr>
          <a:xfrm>
            <a:off x="5716603" y="1503300"/>
            <a:ext cx="6026135" cy="4890650"/>
          </a:xfrm>
          <a:custGeom>
            <a:avLst/>
            <a:gdLst>
              <a:gd name="connsiteX0" fmla="*/ 188637 w 6026135"/>
              <a:gd name="connsiteY0" fmla="*/ 1025588 h 4890650"/>
              <a:gd name="connsiteX1" fmla="*/ 188637 w 6026135"/>
              <a:gd name="connsiteY1" fmla="*/ 2611500 h 4890650"/>
              <a:gd name="connsiteX2" fmla="*/ 5882642 w 6026135"/>
              <a:gd name="connsiteY2" fmla="*/ 2611500 h 4890650"/>
              <a:gd name="connsiteX3" fmla="*/ 5882642 w 6026135"/>
              <a:gd name="connsiteY3" fmla="*/ 1025588 h 4890650"/>
              <a:gd name="connsiteX4" fmla="*/ 0 w 6026135"/>
              <a:gd name="connsiteY4" fmla="*/ 0 h 4890650"/>
              <a:gd name="connsiteX5" fmla="*/ 6026135 w 6026135"/>
              <a:gd name="connsiteY5" fmla="*/ 0 h 4890650"/>
              <a:gd name="connsiteX6" fmla="*/ 6026135 w 6026135"/>
              <a:gd name="connsiteY6" fmla="*/ 4890650 h 4890650"/>
              <a:gd name="connsiteX7" fmla="*/ 0 w 6026135"/>
              <a:gd name="connsiteY7" fmla="*/ 4890650 h 48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135" h="4890650">
                <a:moveTo>
                  <a:pt x="188637" y="1025588"/>
                </a:moveTo>
                <a:lnTo>
                  <a:pt x="188637" y="2611500"/>
                </a:lnTo>
                <a:lnTo>
                  <a:pt x="5882642" y="2611500"/>
                </a:lnTo>
                <a:lnTo>
                  <a:pt x="5882642" y="1025588"/>
                </a:lnTo>
                <a:close/>
                <a:moveTo>
                  <a:pt x="0" y="0"/>
                </a:moveTo>
                <a:lnTo>
                  <a:pt x="6026135" y="0"/>
                </a:lnTo>
                <a:lnTo>
                  <a:pt x="6026135" y="4890650"/>
                </a:lnTo>
                <a:lnTo>
                  <a:pt x="0" y="489065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9EEB54D-A1AF-35DB-2275-4C1ED66C8E99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81F8052-ED6D-1FAE-C979-8CD2601A2588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B0CE2E8-0F65-4797-C6D4-572F90D7E9E4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046C05B-567A-2B51-18DB-C0A4336875D8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46D6399-6A6F-E203-D9BD-62C5B8E9472A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5FB9A67-371E-B9A8-FFDD-42EB3A9C8D7D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1A18DEB-A9D9-F392-FF2D-3BDF8CA2047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13BF6B7-C335-BBC6-B418-B73922005A02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91010DB-B1CF-6E4B-08FA-424A8BF80AF6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73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88" grpId="0" animBg="1"/>
      <p:bldP spid="95" grpId="0" build="allAtOnce"/>
      <p:bldP spid="10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E7C53A-58DA-0BFD-9C82-9820DB1FA622}"/>
              </a:ext>
            </a:extLst>
          </p:cNvPr>
          <p:cNvGrpSpPr/>
          <p:nvPr/>
        </p:nvGrpSpPr>
        <p:grpSpPr>
          <a:xfrm>
            <a:off x="5716603" y="1503300"/>
            <a:ext cx="6059781" cy="4933010"/>
            <a:chOff x="5716603" y="1503300"/>
            <a:chExt cx="6059781" cy="4933010"/>
          </a:xfrm>
        </p:grpSpPr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4EC31F7E-15BB-63AD-0D42-E3523300F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9" b="3231"/>
            <a:stretch/>
          </p:blipFill>
          <p:spPr>
            <a:xfrm>
              <a:off x="5716603" y="1503300"/>
              <a:ext cx="6026135" cy="4917233"/>
            </a:xfrm>
            <a:prstGeom prst="rect">
              <a:avLst/>
            </a:prstGeom>
          </p:spPr>
        </p:pic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7F04C644-C664-6BB7-A217-AB8F6C938ACE}"/>
                </a:ext>
              </a:extLst>
            </p:cNvPr>
            <p:cNvSpPr/>
            <p:nvPr/>
          </p:nvSpPr>
          <p:spPr>
            <a:xfrm>
              <a:off x="5750249" y="1519077"/>
              <a:ext cx="6026135" cy="4917233"/>
            </a:xfrm>
            <a:custGeom>
              <a:avLst/>
              <a:gdLst>
                <a:gd name="connsiteX0" fmla="*/ 613748 w 6026135"/>
                <a:gd name="connsiteY0" fmla="*/ 2629589 h 4917233"/>
                <a:gd name="connsiteX1" fmla="*/ 613748 w 6026135"/>
                <a:gd name="connsiteY1" fmla="*/ 4612166 h 4917233"/>
                <a:gd name="connsiteX2" fmla="*/ 5815218 w 6026135"/>
                <a:gd name="connsiteY2" fmla="*/ 4612166 h 4917233"/>
                <a:gd name="connsiteX3" fmla="*/ 5815218 w 6026135"/>
                <a:gd name="connsiteY3" fmla="*/ 2629589 h 4917233"/>
                <a:gd name="connsiteX4" fmla="*/ 0 w 6026135"/>
                <a:gd name="connsiteY4" fmla="*/ 0 h 4917233"/>
                <a:gd name="connsiteX5" fmla="*/ 6026135 w 6026135"/>
                <a:gd name="connsiteY5" fmla="*/ 0 h 4917233"/>
                <a:gd name="connsiteX6" fmla="*/ 6026135 w 6026135"/>
                <a:gd name="connsiteY6" fmla="*/ 4917233 h 4917233"/>
                <a:gd name="connsiteX7" fmla="*/ 0 w 6026135"/>
                <a:gd name="connsiteY7" fmla="*/ 4917233 h 491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26135" h="4917233">
                  <a:moveTo>
                    <a:pt x="613748" y="2629589"/>
                  </a:moveTo>
                  <a:lnTo>
                    <a:pt x="613748" y="4612166"/>
                  </a:lnTo>
                  <a:lnTo>
                    <a:pt x="5815218" y="4612166"/>
                  </a:lnTo>
                  <a:lnTo>
                    <a:pt x="5815218" y="2629589"/>
                  </a:lnTo>
                  <a:close/>
                  <a:moveTo>
                    <a:pt x="0" y="0"/>
                  </a:moveTo>
                  <a:lnTo>
                    <a:pt x="6026135" y="0"/>
                  </a:lnTo>
                  <a:lnTo>
                    <a:pt x="6026135" y="4917233"/>
                  </a:lnTo>
                  <a:lnTo>
                    <a:pt x="0" y="4917233"/>
                  </a:lnTo>
                  <a:close/>
                </a:path>
              </a:pathLst>
            </a:custGeom>
            <a:solidFill>
              <a:schemeClr val="tx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C39E08F1-5D8B-9678-6B04-83F0B147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3191597"/>
            <a:ext cx="3416300" cy="2451100"/>
          </a:xfrm>
          <a:prstGeom prst="rect">
            <a:avLst/>
          </a:prstGeom>
        </p:spPr>
      </p:pic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31689428-2680-CEE6-3A3A-2BCE1EB041B3}"/>
              </a:ext>
            </a:extLst>
          </p:cNvPr>
          <p:cNvSpPr/>
          <p:nvPr/>
        </p:nvSpPr>
        <p:spPr>
          <a:xfrm flipV="1">
            <a:off x="1438890" y="2549042"/>
            <a:ext cx="675660" cy="1016322"/>
          </a:xfrm>
          <a:custGeom>
            <a:avLst/>
            <a:gdLst>
              <a:gd name="connsiteX0" fmla="*/ 0 w 2205872"/>
              <a:gd name="connsiteY0" fmla="*/ 0 h 358218"/>
              <a:gd name="connsiteX1" fmla="*/ 348792 w 2205872"/>
              <a:gd name="connsiteY1" fmla="*/ 348792 h 358218"/>
              <a:gd name="connsiteX2" fmla="*/ 2205872 w 2205872"/>
              <a:gd name="connsiteY2" fmla="*/ 348792 h 358218"/>
              <a:gd name="connsiteX3" fmla="*/ 2205872 w 2205872"/>
              <a:gd name="connsiteY3" fmla="*/ 358218 h 358218"/>
              <a:gd name="connsiteX0" fmla="*/ 0 w 2205872"/>
              <a:gd name="connsiteY0" fmla="*/ 0 h 361764"/>
              <a:gd name="connsiteX1" fmla="*/ 179274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  <a:gd name="connsiteX0" fmla="*/ 0 w 2205872"/>
              <a:gd name="connsiteY0" fmla="*/ 0 h 361764"/>
              <a:gd name="connsiteX1" fmla="*/ 179273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  <a:gd name="connsiteX0" fmla="*/ 0 w 2205872"/>
              <a:gd name="connsiteY0" fmla="*/ 0 h 358218"/>
              <a:gd name="connsiteX1" fmla="*/ 320627 w 2205872"/>
              <a:gd name="connsiteY1" fmla="*/ 351692 h 358218"/>
              <a:gd name="connsiteX2" fmla="*/ 2205872 w 2205872"/>
              <a:gd name="connsiteY2" fmla="*/ 348792 h 358218"/>
              <a:gd name="connsiteX3" fmla="*/ 2205872 w 2205872"/>
              <a:gd name="connsiteY3" fmla="*/ 358218 h 35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872" h="358218">
                <a:moveTo>
                  <a:pt x="0" y="0"/>
                </a:moveTo>
                <a:lnTo>
                  <a:pt x="320627" y="351692"/>
                </a:lnTo>
                <a:lnTo>
                  <a:pt x="2205872" y="348792"/>
                </a:lnTo>
                <a:lnTo>
                  <a:pt x="2205872" y="358218"/>
                </a:lnTo>
              </a:path>
            </a:pathLst>
          </a:custGeom>
          <a:noFill/>
          <a:ln w="19050">
            <a:solidFill>
              <a:srgbClr val="00B0F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ABF446-8463-2B65-E5DB-B5D7BE9400ED}"/>
              </a:ext>
            </a:extLst>
          </p:cNvPr>
          <p:cNvSpPr txBox="1"/>
          <p:nvPr/>
        </p:nvSpPr>
        <p:spPr>
          <a:xfrm>
            <a:off x="1994921" y="2258719"/>
            <a:ext cx="2871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BoardEachSocket.java</a:t>
            </a:r>
            <a:endParaRPr lang="en-US" altLang="ko-KR" sz="24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Thread </a:t>
            </a:r>
            <a:r>
              <a:rPr lang="ko-KR" altLang="en-US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0A8894-4C50-CBE3-B278-C08E15075F3B}"/>
              </a:ext>
            </a:extLst>
          </p:cNvPr>
          <p:cNvGrpSpPr/>
          <p:nvPr/>
        </p:nvGrpSpPr>
        <p:grpSpPr>
          <a:xfrm>
            <a:off x="5599404" y="421690"/>
            <a:ext cx="993193" cy="74645"/>
            <a:chOff x="5751804" y="421690"/>
            <a:chExt cx="993193" cy="7464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E3CDB24-0C11-EDA8-F7EF-C6CC287177CF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1765985E-6517-5833-DCD4-4846611A441C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CDE96F1-E474-D002-ECD9-DC99111BA0BF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E72D6D6-DD86-5EBF-CDDE-CABEC3BBB444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1221AC00-59DE-65EA-49DA-CC30A1D19567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77A4C162-5258-23AC-F636-D8D1A94DA47C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B3495DD-ACB6-FFB5-D1D6-F7475A91AE0F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3E0EDA-24D2-F7D6-5342-2041795A0D70}"/>
                </a:ext>
              </a:extLst>
            </p:cNvPr>
            <p:cNvSpPr/>
            <p:nvPr/>
          </p:nvSpPr>
          <p:spPr>
            <a:xfrm>
              <a:off x="66703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79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rgbClr val="26262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957</Words>
  <Application>Microsoft Office PowerPoint</Application>
  <PresentationFormat>와이드스크린</PresentationFormat>
  <Paragraphs>179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3" baseType="lpstr">
      <vt:lpstr>배달의민족 도현</vt:lpstr>
      <vt:lpstr>Calibri Light</vt:lpstr>
      <vt:lpstr>G마켓 산스 TTF Medium</vt:lpstr>
      <vt:lpstr>나눔스퀘어_ac</vt:lpstr>
      <vt:lpstr>Calibri</vt:lpstr>
      <vt:lpstr>NEXON Lv2 Gothic OTF Medium</vt:lpstr>
      <vt:lpstr>DM Sans</vt:lpstr>
      <vt:lpstr>아리따-돋움(TTF)-Bold</vt:lpstr>
      <vt:lpstr>Arial</vt:lpstr>
      <vt:lpstr>G마켓 산스 TTF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ESTHER</dc:creator>
  <cp:lastModifiedBy>김형기</cp:lastModifiedBy>
  <cp:revision>213</cp:revision>
  <dcterms:created xsi:type="dcterms:W3CDTF">2022-10-05T15:18:21Z</dcterms:created>
  <dcterms:modified xsi:type="dcterms:W3CDTF">2022-11-27T14:01:48Z</dcterms:modified>
</cp:coreProperties>
</file>